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147374799" r:id="rId2"/>
    <p:sldId id="2147374801" r:id="rId3"/>
    <p:sldId id="2147374827" r:id="rId4"/>
    <p:sldId id="2147374804" r:id="rId5"/>
    <p:sldId id="2147374830" r:id="rId6"/>
    <p:sldId id="2147374854" r:id="rId7"/>
    <p:sldId id="2147374831" r:id="rId8"/>
    <p:sldId id="2147374832" r:id="rId9"/>
    <p:sldId id="2147374833" r:id="rId10"/>
    <p:sldId id="2147374834" r:id="rId11"/>
    <p:sldId id="2147374835" r:id="rId12"/>
    <p:sldId id="2147374836" r:id="rId13"/>
    <p:sldId id="2147374837" r:id="rId14"/>
    <p:sldId id="2147374838" r:id="rId15"/>
    <p:sldId id="2147374839" r:id="rId16"/>
    <p:sldId id="2147374840" r:id="rId17"/>
    <p:sldId id="2147374841" r:id="rId18"/>
    <p:sldId id="2147374842" r:id="rId19"/>
    <p:sldId id="2147374843" r:id="rId20"/>
    <p:sldId id="2147374844" r:id="rId21"/>
    <p:sldId id="2147374845" r:id="rId22"/>
    <p:sldId id="2147374846" r:id="rId23"/>
    <p:sldId id="2147374847" r:id="rId24"/>
    <p:sldId id="2147374848" r:id="rId25"/>
    <p:sldId id="2147374849" r:id="rId26"/>
    <p:sldId id="2147374850" r:id="rId27"/>
    <p:sldId id="2147374852" r:id="rId28"/>
    <p:sldId id="2147374853" r:id="rId29"/>
    <p:sldId id="262" r:id="rId30"/>
    <p:sldId id="2147374857" r:id="rId31"/>
    <p:sldId id="2147374858" r:id="rId32"/>
    <p:sldId id="2147374802" r:id="rId33"/>
    <p:sldId id="2147374826"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8"/>
    <a:srgbClr val="3C6398"/>
    <a:srgbClr val="FFF3DD"/>
    <a:srgbClr val="B5BABE"/>
    <a:srgbClr val="B2B2B2"/>
    <a:srgbClr val="FFF2DF"/>
    <a:srgbClr val="2C80C6"/>
    <a:srgbClr val="6DABD1"/>
    <a:srgbClr val="87A1B7"/>
    <a:srgbClr val="3C6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7B8DB-D4C3-4BDA-8512-529D209F8FAB}" v="183" dt="2023-08-17T07:15:48.70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6197"/>
  </p:normalViewPr>
  <p:slideViewPr>
    <p:cSldViewPr snapToGrid="0" snapToObjects="1">
      <p:cViewPr varScale="1">
        <p:scale>
          <a:sx n="113" d="100"/>
          <a:sy n="113" d="100"/>
        </p:scale>
        <p:origin x="546" y="96"/>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0061-6F7F-E040-951E-971E989F84EF}" type="datetimeFigureOut">
              <a:rPr kumimoji="1" lang="zh-TW" altLang="en-US" smtClean="0"/>
              <a:t>2024/6/24</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94F1F-00A8-5D4C-9383-80572C7E956E}" type="slidenum">
              <a:rPr kumimoji="1" lang="zh-TW" altLang="en-US" smtClean="0"/>
              <a:t>‹#›</a:t>
            </a:fld>
            <a:endParaRPr kumimoji="1" lang="zh-TW" altLang="en-US"/>
          </a:p>
        </p:txBody>
      </p:sp>
    </p:spTree>
    <p:extLst>
      <p:ext uri="{BB962C8B-B14F-4D97-AF65-F5344CB8AC3E}">
        <p14:creationId xmlns:p14="http://schemas.microsoft.com/office/powerpoint/2010/main" val="145870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pic>
        <p:nvPicPr>
          <p:cNvPr id="8" name="圖片 7" descr="一張含有 螢幕擷取畫面, 電子藍, 藍色, 設計 的圖片&#10;&#10;自動產生的描述">
            <a:extLst>
              <a:ext uri="{FF2B5EF4-FFF2-40B4-BE49-F238E27FC236}">
                <a16:creationId xmlns="" xmlns:a16="http://schemas.microsoft.com/office/drawing/2014/main" id="{7362E4C8-8A80-CA21-54C4-7200F0E8A2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文字版面配置區 23">
            <a:extLst>
              <a:ext uri="{FF2B5EF4-FFF2-40B4-BE49-F238E27FC236}">
                <a16:creationId xmlns="" xmlns:a16="http://schemas.microsoft.com/office/drawing/2014/main" id="{5BBD475A-1126-D979-1A4A-2B1BDA91EA3E}"/>
              </a:ext>
            </a:extLst>
          </p:cNvPr>
          <p:cNvSpPr>
            <a:spLocks noGrp="1"/>
          </p:cNvSpPr>
          <p:nvPr>
            <p:ph type="body" sz="quarter" idx="13" hasCustomPrompt="1"/>
          </p:nvPr>
        </p:nvSpPr>
        <p:spPr>
          <a:xfrm>
            <a:off x="1473433" y="2851233"/>
            <a:ext cx="4282915" cy="1465585"/>
          </a:xfrm>
          <a:prstGeom prst="rect">
            <a:avLst/>
          </a:prstGeom>
        </p:spPr>
        <p:txBody>
          <a:bodyPr>
            <a:normAutofit/>
          </a:bodyPr>
          <a:lstStyle>
            <a:lvl1pPr marL="0" indent="0">
              <a:lnSpc>
                <a:spcPct val="100000"/>
              </a:lnSpc>
              <a:buNone/>
              <a:defRPr sz="4400">
                <a:solidFill>
                  <a:schemeClr val="bg1"/>
                </a:solidFill>
                <a:latin typeface="+mj-lt"/>
                <a:ea typeface="思源黑體 Bold" panose="020B0800000000000000" pitchFamily="34" charset="-120"/>
              </a:defRPr>
            </a:lvl1pPr>
          </a:lstStyle>
          <a:p>
            <a:pPr lvl="0"/>
            <a:r>
              <a:rPr lang="zh-TW" altLang="en-US" dirty="0"/>
              <a:t>簡報標題名稱</a:t>
            </a:r>
            <a:r>
              <a:rPr lang="en-US" altLang="zh-TW" dirty="0"/>
              <a:t/>
            </a:r>
            <a:br>
              <a:rPr lang="en-US" altLang="zh-TW" dirty="0"/>
            </a:br>
            <a:r>
              <a:rPr lang="zh-TW" altLang="en-US" dirty="0"/>
              <a:t>四十四級正黑體</a:t>
            </a:r>
          </a:p>
        </p:txBody>
      </p:sp>
    </p:spTree>
    <p:extLst>
      <p:ext uri="{BB962C8B-B14F-4D97-AF65-F5344CB8AC3E}">
        <p14:creationId xmlns:p14="http://schemas.microsoft.com/office/powerpoint/2010/main" val="162150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4" name="圖片 3" descr="一張含有 螢幕擷取畫面, 電子藍, 藍色, 設計 的圖片&#10;&#10;自動產生的描述">
            <a:extLst>
              <a:ext uri="{FF2B5EF4-FFF2-40B4-BE49-F238E27FC236}">
                <a16:creationId xmlns="" xmlns:a16="http://schemas.microsoft.com/office/drawing/2014/main" id="{532F750C-46BF-7F05-FB38-167B1F0877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文字版面配置區 23">
            <a:extLst>
              <a:ext uri="{FF2B5EF4-FFF2-40B4-BE49-F238E27FC236}">
                <a16:creationId xmlns="" xmlns:a16="http://schemas.microsoft.com/office/drawing/2014/main" id="{E391BBC4-768C-A813-CFDF-156E0F6BD40C}"/>
              </a:ext>
            </a:extLst>
          </p:cNvPr>
          <p:cNvSpPr>
            <a:spLocks noGrp="1"/>
          </p:cNvSpPr>
          <p:nvPr>
            <p:ph type="body" sz="quarter" idx="14" hasCustomPrompt="1"/>
          </p:nvPr>
        </p:nvSpPr>
        <p:spPr>
          <a:xfrm>
            <a:off x="3910055" y="2655520"/>
            <a:ext cx="1318731" cy="672165"/>
          </a:xfrm>
          <a:prstGeom prst="rect">
            <a:avLst/>
          </a:prstGeom>
        </p:spPr>
        <p:txBody>
          <a:bodyPr anchor="ctr">
            <a:noAutofit/>
          </a:bodyPr>
          <a:lstStyle>
            <a:lvl1pPr marL="0" indent="0" algn="ctr">
              <a:lnSpc>
                <a:spcPct val="100000"/>
              </a:lnSpc>
              <a:buNone/>
              <a:defRPr sz="6600" b="1">
                <a:solidFill>
                  <a:schemeClr val="bg1"/>
                </a:solidFill>
                <a:latin typeface="+mj-lt"/>
                <a:ea typeface="思源黑體 Bold" panose="020B0800000000000000" pitchFamily="34" charset="-120"/>
              </a:defRPr>
            </a:lvl1pPr>
          </a:lstStyle>
          <a:p>
            <a:pPr lvl="0"/>
            <a:r>
              <a:rPr lang="en-US" altLang="zh-TW" dirty="0"/>
              <a:t>01</a:t>
            </a:r>
            <a:endParaRPr lang="zh-TW" altLang="en-US" dirty="0"/>
          </a:p>
        </p:txBody>
      </p:sp>
      <p:sp>
        <p:nvSpPr>
          <p:cNvPr id="7" name="文字版面配置區 23">
            <a:extLst>
              <a:ext uri="{FF2B5EF4-FFF2-40B4-BE49-F238E27FC236}">
                <a16:creationId xmlns="" xmlns:a16="http://schemas.microsoft.com/office/drawing/2014/main" id="{504F53B2-3D7F-A01E-D3D5-33DE64903B38}"/>
              </a:ext>
            </a:extLst>
          </p:cNvPr>
          <p:cNvSpPr>
            <a:spLocks noGrp="1"/>
          </p:cNvSpPr>
          <p:nvPr>
            <p:ph type="body" sz="quarter" idx="19" hasCustomPrompt="1"/>
          </p:nvPr>
        </p:nvSpPr>
        <p:spPr>
          <a:xfrm>
            <a:off x="1229592" y="3429000"/>
            <a:ext cx="4375519" cy="527234"/>
          </a:xfrm>
          <a:prstGeom prst="rect">
            <a:avLst/>
          </a:prstGeom>
        </p:spPr>
        <p:txBody>
          <a:bodyPr anchor="ctr">
            <a:noAutofit/>
          </a:bodyPr>
          <a:lstStyle>
            <a:lvl1pPr marL="0" indent="0" algn="ctr">
              <a:lnSpc>
                <a:spcPct val="100000"/>
              </a:lnSpc>
              <a:buNone/>
              <a:defRPr sz="3600" b="1">
                <a:solidFill>
                  <a:schemeClr val="bg1"/>
                </a:solidFill>
                <a:latin typeface="+mj-lt"/>
                <a:ea typeface="思源黑體 Bold" panose="020B0800000000000000" pitchFamily="34" charset="-120"/>
              </a:defRPr>
            </a:lvl1pPr>
          </a:lstStyle>
          <a:p>
            <a:pPr lvl="0"/>
            <a:r>
              <a:rPr lang="en-US" altLang="zh-TW" dirty="0"/>
              <a:t>SECTION PAGE</a:t>
            </a:r>
            <a:endParaRPr lang="zh-TW" altLang="en-US" dirty="0"/>
          </a:p>
        </p:txBody>
      </p:sp>
      <p:sp>
        <p:nvSpPr>
          <p:cNvPr id="2" name="投影片編號版面配置區 5">
            <a:extLst>
              <a:ext uri="{FF2B5EF4-FFF2-40B4-BE49-F238E27FC236}">
                <a16:creationId xmlns="" xmlns:a16="http://schemas.microsoft.com/office/drawing/2014/main" id="{E5CAD839-848D-835C-DDD9-F45D355BAF2F}"/>
              </a:ext>
            </a:extLst>
          </p:cNvPr>
          <p:cNvSpPr txBox="1">
            <a:spLocks/>
          </p:cNvSpPr>
          <p:nvPr userDrawn="1"/>
        </p:nvSpPr>
        <p:spPr>
          <a:xfrm>
            <a:off x="11270513" y="6113723"/>
            <a:ext cx="701749" cy="318977"/>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54AFC4D-E937-498D-B3F4-42CE60FEF4A2}" type="slidenum">
              <a:rPr lang="zh-TW" altLang="en-US" sz="1600" kern="1200" smtClean="0">
                <a:solidFill>
                  <a:schemeClr val="bg1"/>
                </a:solidFill>
                <a:latin typeface="Montserrat" pitchFamily="2" charset="0"/>
                <a:ea typeface="思源黑體 Normal" panose="020B0400000000000000" pitchFamily="34" charset="-120"/>
                <a:cs typeface="+mn-cs"/>
              </a:rPr>
              <a:pPr algn="ctr"/>
              <a:t>‹#›</a:t>
            </a:fld>
            <a:endParaRPr lang="zh-TW" altLang="en-US" sz="1600" kern="1200" dirty="0">
              <a:solidFill>
                <a:schemeClr val="bg1"/>
              </a:solidFill>
              <a:latin typeface="Montserrat" pitchFamily="2" charset="0"/>
              <a:ea typeface="思源黑體 Normal" panose="020B0400000000000000" pitchFamily="34" charset="-120"/>
              <a:cs typeface="+mn-cs"/>
            </a:endParaRPr>
          </a:p>
        </p:txBody>
      </p:sp>
    </p:spTree>
    <p:extLst>
      <p:ext uri="{BB962C8B-B14F-4D97-AF65-F5344CB8AC3E}">
        <p14:creationId xmlns:p14="http://schemas.microsoft.com/office/powerpoint/2010/main" val="368644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標題及內容">
    <p:spTree>
      <p:nvGrpSpPr>
        <p:cNvPr id="1" name=""/>
        <p:cNvGrpSpPr/>
        <p:nvPr/>
      </p:nvGrpSpPr>
      <p:grpSpPr>
        <a:xfrm>
          <a:off x="0" y="0"/>
          <a:ext cx="0" cy="0"/>
          <a:chOff x="0" y="0"/>
          <a:chExt cx="0" cy="0"/>
        </a:xfrm>
      </p:grpSpPr>
      <p:pic>
        <p:nvPicPr>
          <p:cNvPr id="8" name="圖片 7" descr="一張含有 螢幕擷取畫面, 設計 的圖片&#10;&#10;自動產生的描述">
            <a:extLst>
              <a:ext uri="{FF2B5EF4-FFF2-40B4-BE49-F238E27FC236}">
                <a16:creationId xmlns="" xmlns:a16="http://schemas.microsoft.com/office/drawing/2014/main" id="{1E15F806-E7B0-A503-E1E1-A0D490196D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文字版面配置區 23">
            <a:extLst>
              <a:ext uri="{FF2B5EF4-FFF2-40B4-BE49-F238E27FC236}">
                <a16:creationId xmlns="" xmlns:a16="http://schemas.microsoft.com/office/drawing/2014/main" id="{E8CEA481-9E01-DE42-5E57-FB3BE7581CEB}"/>
              </a:ext>
            </a:extLst>
          </p:cNvPr>
          <p:cNvSpPr>
            <a:spLocks noGrp="1"/>
          </p:cNvSpPr>
          <p:nvPr>
            <p:ph type="body" sz="quarter" idx="17" hasCustomPrompt="1"/>
          </p:nvPr>
        </p:nvSpPr>
        <p:spPr>
          <a:xfrm>
            <a:off x="835050" y="1281821"/>
            <a:ext cx="2184597" cy="516965"/>
          </a:xfrm>
          <a:prstGeom prst="rect">
            <a:avLst/>
          </a:prstGeom>
        </p:spPr>
        <p:txBody>
          <a:bodyPr anchor="ctr">
            <a:noAutofit/>
          </a:bodyPr>
          <a:lstStyle>
            <a:lvl1pPr marL="0" indent="0">
              <a:lnSpc>
                <a:spcPct val="100000"/>
              </a:lnSpc>
              <a:buNone/>
              <a:defRPr sz="3200">
                <a:solidFill>
                  <a:srgbClr val="003378"/>
                </a:solidFill>
                <a:latin typeface="+mj-lt"/>
                <a:ea typeface="思源黑體 Bold" panose="020B0800000000000000" pitchFamily="34" charset="-120"/>
              </a:defRPr>
            </a:lvl1pPr>
          </a:lstStyle>
          <a:p>
            <a:pPr lvl="0"/>
            <a:r>
              <a:rPr lang="zh-TW" altLang="en-US" dirty="0"/>
              <a:t>標題標題</a:t>
            </a:r>
          </a:p>
        </p:txBody>
      </p:sp>
      <p:sp>
        <p:nvSpPr>
          <p:cNvPr id="10" name="文字版面配置區 23">
            <a:extLst>
              <a:ext uri="{FF2B5EF4-FFF2-40B4-BE49-F238E27FC236}">
                <a16:creationId xmlns="" xmlns:a16="http://schemas.microsoft.com/office/drawing/2014/main" id="{8CA1AFE2-8D58-1ED8-DF6B-E2D3D03F25D3}"/>
              </a:ext>
            </a:extLst>
          </p:cNvPr>
          <p:cNvSpPr>
            <a:spLocks noGrp="1"/>
          </p:cNvSpPr>
          <p:nvPr>
            <p:ph type="body" sz="quarter" idx="18" hasCustomPrompt="1"/>
          </p:nvPr>
        </p:nvSpPr>
        <p:spPr>
          <a:xfrm>
            <a:off x="835050" y="1798786"/>
            <a:ext cx="2184597" cy="516965"/>
          </a:xfrm>
          <a:prstGeom prst="rect">
            <a:avLst/>
          </a:prstGeom>
        </p:spPr>
        <p:txBody>
          <a:bodyPr anchor="ctr">
            <a:noAutofit/>
          </a:bodyPr>
          <a:lstStyle>
            <a:lvl1pPr marL="0" indent="0">
              <a:lnSpc>
                <a:spcPct val="100000"/>
              </a:lnSpc>
              <a:buNone/>
              <a:defRPr sz="2000">
                <a:solidFill>
                  <a:srgbClr val="003378"/>
                </a:solidFill>
                <a:latin typeface="+mj-lt"/>
                <a:ea typeface="思源黑體 Bold" panose="020B0800000000000000" pitchFamily="34" charset="-120"/>
              </a:defRPr>
            </a:lvl1pPr>
          </a:lstStyle>
          <a:p>
            <a:pPr lvl="0"/>
            <a:r>
              <a:rPr lang="zh-TW" altLang="en-US" dirty="0"/>
              <a:t>副標</a:t>
            </a:r>
          </a:p>
        </p:txBody>
      </p:sp>
      <p:cxnSp>
        <p:nvCxnSpPr>
          <p:cNvPr id="11" name="直線接點 10">
            <a:extLst>
              <a:ext uri="{FF2B5EF4-FFF2-40B4-BE49-F238E27FC236}">
                <a16:creationId xmlns="" xmlns:a16="http://schemas.microsoft.com/office/drawing/2014/main" id="{1C8DB097-673A-4103-9B51-72A7F1F1385F}"/>
              </a:ext>
            </a:extLst>
          </p:cNvPr>
          <p:cNvCxnSpPr/>
          <p:nvPr userDrawn="1"/>
        </p:nvCxnSpPr>
        <p:spPr>
          <a:xfrm>
            <a:off x="3083444" y="1371600"/>
            <a:ext cx="0" cy="4433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字版面配置區 23">
            <a:extLst>
              <a:ext uri="{FF2B5EF4-FFF2-40B4-BE49-F238E27FC236}">
                <a16:creationId xmlns="" xmlns:a16="http://schemas.microsoft.com/office/drawing/2014/main" id="{509EBD5C-A79D-E4B9-4D96-D0CB3CF45D73}"/>
              </a:ext>
            </a:extLst>
          </p:cNvPr>
          <p:cNvSpPr>
            <a:spLocks noGrp="1"/>
          </p:cNvSpPr>
          <p:nvPr>
            <p:ph type="body" sz="quarter" idx="20" hasCustomPrompt="1"/>
          </p:nvPr>
        </p:nvSpPr>
        <p:spPr>
          <a:xfrm>
            <a:off x="3546354" y="1967023"/>
            <a:ext cx="7086202" cy="2884991"/>
          </a:xfrm>
          <a:prstGeom prst="rect">
            <a:avLst/>
          </a:prstGeom>
        </p:spPr>
        <p:txBody>
          <a:bodyPr anchor="t">
            <a:noAutofit/>
          </a:bodyPr>
          <a:lstStyle>
            <a:lvl1pPr marL="0" indent="0">
              <a:lnSpc>
                <a:spcPct val="100000"/>
              </a:lnSpc>
              <a:buNone/>
              <a:defRPr sz="1400">
                <a:solidFill>
                  <a:schemeClr val="tx1"/>
                </a:solidFill>
                <a:latin typeface="+mj-lt"/>
                <a:ea typeface="思源黑體 Normal" panose="020B0400000000000000" pitchFamily="34" charset="-120"/>
              </a:defRPr>
            </a:lvl1pPr>
          </a:lstStyle>
          <a:p>
            <a:pPr lvl="0"/>
            <a:r>
              <a:rPr lang="zh-TW" altLang="en-US" dirty="0"/>
              <a:t>內文</a:t>
            </a:r>
          </a:p>
        </p:txBody>
      </p:sp>
      <p:sp>
        <p:nvSpPr>
          <p:cNvPr id="13" name="文字版面配置區 23">
            <a:extLst>
              <a:ext uri="{FF2B5EF4-FFF2-40B4-BE49-F238E27FC236}">
                <a16:creationId xmlns="" xmlns:a16="http://schemas.microsoft.com/office/drawing/2014/main" id="{72D89DA4-B740-14A5-450B-46FBADF8C07D}"/>
              </a:ext>
            </a:extLst>
          </p:cNvPr>
          <p:cNvSpPr>
            <a:spLocks noGrp="1"/>
          </p:cNvSpPr>
          <p:nvPr>
            <p:ph type="body" sz="quarter" idx="19" hasCustomPrompt="1"/>
          </p:nvPr>
        </p:nvSpPr>
        <p:spPr>
          <a:xfrm>
            <a:off x="3546353" y="1281821"/>
            <a:ext cx="3152159" cy="516965"/>
          </a:xfrm>
          <a:prstGeom prst="rect">
            <a:avLst/>
          </a:prstGeom>
        </p:spPr>
        <p:txBody>
          <a:bodyPr anchor="ctr">
            <a:noAutofit/>
          </a:bodyPr>
          <a:lstStyle>
            <a:lvl1pPr marL="0" indent="0">
              <a:lnSpc>
                <a:spcPct val="100000"/>
              </a:lnSpc>
              <a:buNone/>
              <a:defRPr sz="1800">
                <a:solidFill>
                  <a:srgbClr val="003378"/>
                </a:solidFill>
                <a:latin typeface="+mj-lt"/>
                <a:ea typeface="思源黑體 Bold" panose="020B0800000000000000" pitchFamily="34" charset="-120"/>
              </a:defRPr>
            </a:lvl1pPr>
          </a:lstStyle>
          <a:p>
            <a:pPr lvl="0"/>
            <a:r>
              <a:rPr lang="zh-TW" altLang="en-US" dirty="0"/>
              <a:t>小標小標</a:t>
            </a:r>
          </a:p>
        </p:txBody>
      </p:sp>
      <p:sp>
        <p:nvSpPr>
          <p:cNvPr id="2" name="投影片編號版面配置區 5">
            <a:extLst>
              <a:ext uri="{FF2B5EF4-FFF2-40B4-BE49-F238E27FC236}">
                <a16:creationId xmlns="" xmlns:a16="http://schemas.microsoft.com/office/drawing/2014/main" id="{657A0078-D8D3-CAF6-8DA0-89DD2D91CF1E}"/>
              </a:ext>
            </a:extLst>
          </p:cNvPr>
          <p:cNvSpPr txBox="1">
            <a:spLocks/>
          </p:cNvSpPr>
          <p:nvPr userDrawn="1"/>
        </p:nvSpPr>
        <p:spPr>
          <a:xfrm>
            <a:off x="11270513" y="6113723"/>
            <a:ext cx="701749" cy="318977"/>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54AFC4D-E937-498D-B3F4-42CE60FEF4A2}" type="slidenum">
              <a:rPr lang="zh-TW" altLang="en-US" sz="1600" kern="1200" smtClean="0">
                <a:solidFill>
                  <a:schemeClr val="bg1">
                    <a:lumMod val="50000"/>
                  </a:schemeClr>
                </a:solidFill>
                <a:latin typeface="+mj-lt"/>
                <a:ea typeface="思源黑體 Normal" panose="020B0400000000000000" pitchFamily="34" charset="-120"/>
                <a:cs typeface="+mn-cs"/>
              </a:rPr>
              <a:pPr algn="ctr"/>
              <a:t>‹#›</a:t>
            </a:fld>
            <a:endParaRPr lang="zh-TW" altLang="en-US" sz="1600" kern="1200" dirty="0">
              <a:solidFill>
                <a:schemeClr val="bg1">
                  <a:lumMod val="50000"/>
                </a:schemeClr>
              </a:solidFill>
              <a:latin typeface="+mj-lt"/>
              <a:ea typeface="思源黑體 Normal" panose="020B0400000000000000" pitchFamily="34" charset="-120"/>
              <a:cs typeface="+mn-cs"/>
            </a:endParaRPr>
          </a:p>
        </p:txBody>
      </p:sp>
    </p:spTree>
    <p:extLst>
      <p:ext uri="{BB962C8B-B14F-4D97-AF65-F5344CB8AC3E}">
        <p14:creationId xmlns:p14="http://schemas.microsoft.com/office/powerpoint/2010/main" val="349495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標題及內容">
    <p:spTree>
      <p:nvGrpSpPr>
        <p:cNvPr id="1" name=""/>
        <p:cNvGrpSpPr/>
        <p:nvPr/>
      </p:nvGrpSpPr>
      <p:grpSpPr>
        <a:xfrm>
          <a:off x="0" y="0"/>
          <a:ext cx="0" cy="0"/>
          <a:chOff x="0" y="0"/>
          <a:chExt cx="0" cy="0"/>
        </a:xfrm>
      </p:grpSpPr>
      <p:pic>
        <p:nvPicPr>
          <p:cNvPr id="2" name="圖片 1" descr="一張含有 螢幕擷取畫面, 設計 的圖片&#10;&#10;自動產生的描述">
            <a:extLst>
              <a:ext uri="{FF2B5EF4-FFF2-40B4-BE49-F238E27FC236}">
                <a16:creationId xmlns="" xmlns:a16="http://schemas.microsoft.com/office/drawing/2014/main" id="{61516799-2D27-2B2B-8E7D-4F2EC7985A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文字版面配置區 23">
            <a:extLst>
              <a:ext uri="{FF2B5EF4-FFF2-40B4-BE49-F238E27FC236}">
                <a16:creationId xmlns="" xmlns:a16="http://schemas.microsoft.com/office/drawing/2014/main" id="{13125A5B-B36C-2236-883B-42C713D3695C}"/>
              </a:ext>
            </a:extLst>
          </p:cNvPr>
          <p:cNvSpPr>
            <a:spLocks noGrp="1"/>
          </p:cNvSpPr>
          <p:nvPr>
            <p:ph type="body" sz="quarter" idx="17" hasCustomPrompt="1"/>
          </p:nvPr>
        </p:nvSpPr>
        <p:spPr>
          <a:xfrm>
            <a:off x="835050" y="611969"/>
            <a:ext cx="3152159" cy="516965"/>
          </a:xfrm>
          <a:prstGeom prst="rect">
            <a:avLst/>
          </a:prstGeom>
        </p:spPr>
        <p:txBody>
          <a:bodyPr anchor="ctr">
            <a:noAutofit/>
          </a:bodyPr>
          <a:lstStyle>
            <a:lvl1pPr marL="0" indent="0">
              <a:lnSpc>
                <a:spcPct val="100000"/>
              </a:lnSpc>
              <a:buNone/>
              <a:defRPr sz="3200">
                <a:solidFill>
                  <a:srgbClr val="003378"/>
                </a:solidFill>
                <a:latin typeface="+mj-lt"/>
                <a:ea typeface="思源黑體 Bold" panose="020B0800000000000000" pitchFamily="34" charset="-120"/>
              </a:defRPr>
            </a:lvl1pPr>
          </a:lstStyle>
          <a:p>
            <a:pPr lvl="0"/>
            <a:r>
              <a:rPr lang="zh-TW" altLang="en-US" dirty="0"/>
              <a:t>標題標題</a:t>
            </a:r>
          </a:p>
        </p:txBody>
      </p:sp>
      <p:sp>
        <p:nvSpPr>
          <p:cNvPr id="4" name="文字版面配置區 23">
            <a:extLst>
              <a:ext uri="{FF2B5EF4-FFF2-40B4-BE49-F238E27FC236}">
                <a16:creationId xmlns="" xmlns:a16="http://schemas.microsoft.com/office/drawing/2014/main" id="{626D8D3A-4F10-38E6-1EF1-A011BC01159C}"/>
              </a:ext>
            </a:extLst>
          </p:cNvPr>
          <p:cNvSpPr>
            <a:spLocks noGrp="1"/>
          </p:cNvSpPr>
          <p:nvPr>
            <p:ph type="body" sz="quarter" idx="18" hasCustomPrompt="1"/>
          </p:nvPr>
        </p:nvSpPr>
        <p:spPr>
          <a:xfrm>
            <a:off x="835050" y="1482420"/>
            <a:ext cx="3152159" cy="516965"/>
          </a:xfrm>
          <a:prstGeom prst="rect">
            <a:avLst/>
          </a:prstGeom>
        </p:spPr>
        <p:txBody>
          <a:bodyPr anchor="ctr">
            <a:noAutofit/>
          </a:bodyPr>
          <a:lstStyle>
            <a:lvl1pPr marL="0" indent="0">
              <a:lnSpc>
                <a:spcPct val="100000"/>
              </a:lnSpc>
              <a:buNone/>
              <a:defRPr sz="1800">
                <a:solidFill>
                  <a:srgbClr val="003378"/>
                </a:solidFill>
                <a:latin typeface="+mj-lt"/>
                <a:ea typeface="思源黑體 Bold" panose="020B0800000000000000" pitchFamily="34" charset="-120"/>
              </a:defRPr>
            </a:lvl1pPr>
          </a:lstStyle>
          <a:p>
            <a:pPr lvl="0"/>
            <a:r>
              <a:rPr lang="zh-TW" altLang="en-US" dirty="0"/>
              <a:t>小標小標</a:t>
            </a:r>
          </a:p>
        </p:txBody>
      </p:sp>
      <p:sp>
        <p:nvSpPr>
          <p:cNvPr id="5" name="文字版面配置區 23">
            <a:extLst>
              <a:ext uri="{FF2B5EF4-FFF2-40B4-BE49-F238E27FC236}">
                <a16:creationId xmlns="" xmlns:a16="http://schemas.microsoft.com/office/drawing/2014/main" id="{A36E35D0-D537-3372-01B6-C3960AD9E06B}"/>
              </a:ext>
            </a:extLst>
          </p:cNvPr>
          <p:cNvSpPr>
            <a:spLocks noGrp="1"/>
          </p:cNvSpPr>
          <p:nvPr>
            <p:ph type="body" sz="quarter" idx="19" hasCustomPrompt="1"/>
          </p:nvPr>
        </p:nvSpPr>
        <p:spPr>
          <a:xfrm>
            <a:off x="835050" y="2094388"/>
            <a:ext cx="4800206" cy="3519603"/>
          </a:xfrm>
          <a:prstGeom prst="rect">
            <a:avLst/>
          </a:prstGeom>
        </p:spPr>
        <p:txBody>
          <a:bodyPr anchor="t">
            <a:noAutofit/>
          </a:bodyPr>
          <a:lstStyle>
            <a:lvl1pPr marL="0" indent="0">
              <a:lnSpc>
                <a:spcPct val="100000"/>
              </a:lnSpc>
              <a:buNone/>
              <a:defRPr sz="1400">
                <a:solidFill>
                  <a:schemeClr val="tx1"/>
                </a:solidFill>
                <a:latin typeface="+mj-lt"/>
                <a:ea typeface="思源黑體 Normal" panose="020B0400000000000000" pitchFamily="34" charset="-120"/>
              </a:defRPr>
            </a:lvl1pPr>
          </a:lstStyle>
          <a:p>
            <a:pPr lvl="0"/>
            <a:r>
              <a:rPr lang="zh-TW" altLang="en-US" dirty="0"/>
              <a:t>內文</a:t>
            </a:r>
          </a:p>
        </p:txBody>
      </p:sp>
      <p:sp>
        <p:nvSpPr>
          <p:cNvPr id="6" name="文字版面配置區 23">
            <a:extLst>
              <a:ext uri="{FF2B5EF4-FFF2-40B4-BE49-F238E27FC236}">
                <a16:creationId xmlns="" xmlns:a16="http://schemas.microsoft.com/office/drawing/2014/main" id="{61146B2B-85E1-BC65-BE1A-2845335C2FC3}"/>
              </a:ext>
            </a:extLst>
          </p:cNvPr>
          <p:cNvSpPr>
            <a:spLocks noGrp="1"/>
          </p:cNvSpPr>
          <p:nvPr>
            <p:ph type="body" sz="quarter" idx="20" hasCustomPrompt="1"/>
          </p:nvPr>
        </p:nvSpPr>
        <p:spPr>
          <a:xfrm>
            <a:off x="6229301" y="1482420"/>
            <a:ext cx="3152159" cy="516965"/>
          </a:xfrm>
          <a:prstGeom prst="rect">
            <a:avLst/>
          </a:prstGeom>
        </p:spPr>
        <p:txBody>
          <a:bodyPr anchor="ctr">
            <a:noAutofit/>
          </a:bodyPr>
          <a:lstStyle>
            <a:lvl1pPr marL="0" indent="0">
              <a:lnSpc>
                <a:spcPct val="100000"/>
              </a:lnSpc>
              <a:buNone/>
              <a:defRPr sz="1800">
                <a:solidFill>
                  <a:srgbClr val="003378"/>
                </a:solidFill>
                <a:latin typeface="+mj-lt"/>
                <a:ea typeface="思源黑體 Bold" panose="020B0800000000000000" pitchFamily="34" charset="-120"/>
              </a:defRPr>
            </a:lvl1pPr>
          </a:lstStyle>
          <a:p>
            <a:pPr lvl="0"/>
            <a:r>
              <a:rPr lang="zh-TW" altLang="en-US" dirty="0"/>
              <a:t>小標小標</a:t>
            </a:r>
          </a:p>
        </p:txBody>
      </p:sp>
      <p:sp>
        <p:nvSpPr>
          <p:cNvPr id="7" name="文字版面配置區 23">
            <a:extLst>
              <a:ext uri="{FF2B5EF4-FFF2-40B4-BE49-F238E27FC236}">
                <a16:creationId xmlns="" xmlns:a16="http://schemas.microsoft.com/office/drawing/2014/main" id="{89DC81C9-1A01-63F6-A589-551F585D55A9}"/>
              </a:ext>
            </a:extLst>
          </p:cNvPr>
          <p:cNvSpPr>
            <a:spLocks noGrp="1"/>
          </p:cNvSpPr>
          <p:nvPr>
            <p:ph type="body" sz="quarter" idx="21" hasCustomPrompt="1"/>
          </p:nvPr>
        </p:nvSpPr>
        <p:spPr>
          <a:xfrm>
            <a:off x="6229300" y="2094388"/>
            <a:ext cx="5051843" cy="3519603"/>
          </a:xfrm>
          <a:prstGeom prst="rect">
            <a:avLst/>
          </a:prstGeom>
        </p:spPr>
        <p:txBody>
          <a:bodyPr anchor="t">
            <a:noAutofit/>
          </a:bodyPr>
          <a:lstStyle>
            <a:lvl1pPr marL="0" indent="0">
              <a:lnSpc>
                <a:spcPct val="100000"/>
              </a:lnSpc>
              <a:buNone/>
              <a:defRPr sz="1400">
                <a:solidFill>
                  <a:schemeClr val="tx1"/>
                </a:solidFill>
                <a:latin typeface="+mj-lt"/>
                <a:ea typeface="思源黑體 Normal" panose="020B0400000000000000" pitchFamily="34" charset="-120"/>
              </a:defRPr>
            </a:lvl1pPr>
          </a:lstStyle>
          <a:p>
            <a:pPr lvl="0"/>
            <a:r>
              <a:rPr lang="zh-TW" altLang="en-US" dirty="0"/>
              <a:t>內文</a:t>
            </a:r>
          </a:p>
        </p:txBody>
      </p:sp>
      <p:sp>
        <p:nvSpPr>
          <p:cNvPr id="8" name="投影片編號版面配置區 5">
            <a:extLst>
              <a:ext uri="{FF2B5EF4-FFF2-40B4-BE49-F238E27FC236}">
                <a16:creationId xmlns="" xmlns:a16="http://schemas.microsoft.com/office/drawing/2014/main" id="{05FD3247-4268-25E9-B9B7-EB91EC1C1DDB}"/>
              </a:ext>
            </a:extLst>
          </p:cNvPr>
          <p:cNvSpPr txBox="1">
            <a:spLocks/>
          </p:cNvSpPr>
          <p:nvPr userDrawn="1"/>
        </p:nvSpPr>
        <p:spPr>
          <a:xfrm>
            <a:off x="11270513" y="6113723"/>
            <a:ext cx="701749" cy="318977"/>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54AFC4D-E937-498D-B3F4-42CE60FEF4A2}" type="slidenum">
              <a:rPr lang="zh-TW" altLang="en-US" sz="1600" kern="1200" smtClean="0">
                <a:solidFill>
                  <a:schemeClr val="bg1">
                    <a:lumMod val="50000"/>
                  </a:schemeClr>
                </a:solidFill>
                <a:latin typeface="+mj-lt"/>
                <a:ea typeface="思源黑體 Normal" panose="020B0400000000000000" pitchFamily="34" charset="-120"/>
                <a:cs typeface="+mn-cs"/>
              </a:rPr>
              <a:pPr algn="ctr"/>
              <a:t>‹#›</a:t>
            </a:fld>
            <a:endParaRPr lang="zh-TW" altLang="en-US" sz="1600" kern="1200" dirty="0">
              <a:solidFill>
                <a:schemeClr val="bg1">
                  <a:lumMod val="50000"/>
                </a:schemeClr>
              </a:solidFill>
              <a:latin typeface="+mj-lt"/>
              <a:ea typeface="思源黑體 Normal" panose="020B0400000000000000" pitchFamily="34" charset="-120"/>
              <a:cs typeface="+mn-cs"/>
            </a:endParaRPr>
          </a:p>
        </p:txBody>
      </p:sp>
      <p:cxnSp>
        <p:nvCxnSpPr>
          <p:cNvPr id="10" name="直線接點 9"/>
          <p:cNvCxnSpPr/>
          <p:nvPr userDrawn="1"/>
        </p:nvCxnSpPr>
        <p:spPr>
          <a:xfrm>
            <a:off x="827430" y="1318260"/>
            <a:ext cx="10446093" cy="0"/>
          </a:xfrm>
          <a:prstGeom prst="line">
            <a:avLst/>
          </a:prstGeom>
          <a:ln w="12700">
            <a:solidFill>
              <a:srgbClr val="0033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35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標題及內容">
    <p:spTree>
      <p:nvGrpSpPr>
        <p:cNvPr id="1" name=""/>
        <p:cNvGrpSpPr/>
        <p:nvPr/>
      </p:nvGrpSpPr>
      <p:grpSpPr>
        <a:xfrm>
          <a:off x="0" y="0"/>
          <a:ext cx="0" cy="0"/>
          <a:chOff x="0" y="0"/>
          <a:chExt cx="0" cy="0"/>
        </a:xfrm>
      </p:grpSpPr>
      <p:pic>
        <p:nvPicPr>
          <p:cNvPr id="6" name="圖片 5" descr="一張含有 螢幕擷取畫面, 文字, 電子藍, 設計 的圖片&#10;&#10;自動產生的描述">
            <a:extLst>
              <a:ext uri="{FF2B5EF4-FFF2-40B4-BE49-F238E27FC236}">
                <a16:creationId xmlns="" xmlns:a16="http://schemas.microsoft.com/office/drawing/2014/main" id="{E7F60D76-A74C-5085-BB39-544FF10F5F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169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D08A1C6-7A55-4CC0-A46C-B034D7386FC0}" type="datetimeFigureOut">
              <a:rPr lang="zh-TW" altLang="en-US" smtClean="0"/>
              <a:t>2024/6/24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B7DFB5-60AA-4ABC-9EFF-94E32D6EE429}" type="slidenum">
              <a:rPr lang="zh-TW" altLang="en-US" smtClean="0"/>
              <a:t>‹#›</a:t>
            </a:fld>
            <a:endParaRPr lang="zh-TW" altLang="en-US"/>
          </a:p>
        </p:txBody>
      </p:sp>
    </p:spTree>
    <p:extLst>
      <p:ext uri="{BB962C8B-B14F-4D97-AF65-F5344CB8AC3E}">
        <p14:creationId xmlns:p14="http://schemas.microsoft.com/office/powerpoint/2010/main" val="24347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D08A1C6-7A55-4CC0-A46C-B034D7386FC0}" type="datetimeFigureOut">
              <a:rPr lang="zh-TW" altLang="en-US" smtClean="0"/>
              <a:t>2024/6/24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B7DFB5-60AA-4ABC-9EFF-94E32D6EE429}" type="slidenum">
              <a:rPr lang="zh-TW" altLang="en-US" smtClean="0"/>
              <a:t>‹#›</a:t>
            </a:fld>
            <a:endParaRPr lang="zh-TW" altLang="en-US"/>
          </a:p>
        </p:txBody>
      </p:sp>
    </p:spTree>
    <p:extLst>
      <p:ext uri="{BB962C8B-B14F-4D97-AF65-F5344CB8AC3E}">
        <p14:creationId xmlns:p14="http://schemas.microsoft.com/office/powerpoint/2010/main" val="152280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42160"/>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9" r:id="rId4"/>
    <p:sldLayoutId id="2147483725" r:id="rId5"/>
    <p:sldLayoutId id="2147483727" r:id="rId6"/>
    <p:sldLayoutId id="2147483728" r:id="rId7"/>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 xmlns:a16="http://schemas.microsoft.com/office/drawing/2014/main" id="{0D8B8BAB-4592-6963-4542-5830E8F00E2E}"/>
              </a:ext>
            </a:extLst>
          </p:cNvPr>
          <p:cNvSpPr>
            <a:spLocks noGrp="1"/>
          </p:cNvSpPr>
          <p:nvPr>
            <p:ph type="body" sz="quarter" idx="13"/>
          </p:nvPr>
        </p:nvSpPr>
        <p:spPr>
          <a:xfrm>
            <a:off x="2396885" y="1547534"/>
            <a:ext cx="8005546" cy="1465585"/>
          </a:xfrm>
        </p:spPr>
        <p:txBody>
          <a:bodyPr>
            <a:noAutofit/>
          </a:bodyPr>
          <a:lstStyle/>
          <a:p>
            <a:r>
              <a:rPr lang="zh-TW" altLang="en-US" sz="6600" b="1" u="sng" dirty="0">
                <a:latin typeface="微軟正黑體" panose="020B0604030504040204" pitchFamily="34" charset="-120"/>
                <a:ea typeface="微軟正黑體" panose="020B0604030504040204" pitchFamily="34" charset="-120"/>
              </a:rPr>
              <a:t>彰化基督教醫院</a:t>
            </a:r>
            <a:r>
              <a:rPr lang="en-US" altLang="zh-TW" sz="6600" b="1" u="sng" dirty="0">
                <a:latin typeface="微軟正黑體" panose="020B0604030504040204" pitchFamily="34" charset="-120"/>
                <a:ea typeface="微軟正黑體" panose="020B0604030504040204" pitchFamily="34" charset="-120"/>
              </a:rPr>
              <a:t/>
            </a:r>
            <a:br>
              <a:rPr lang="en-US" altLang="zh-TW" sz="6600" b="1" u="sng" dirty="0">
                <a:latin typeface="微軟正黑體" panose="020B0604030504040204" pitchFamily="34" charset="-120"/>
                <a:ea typeface="微軟正黑體" panose="020B0604030504040204" pitchFamily="34" charset="-120"/>
              </a:rPr>
            </a:br>
            <a:r>
              <a:rPr lang="zh-TW" altLang="en-US" sz="6600" b="1" u="sng" dirty="0">
                <a:latin typeface="微軟正黑體" panose="020B0604030504040204" pitchFamily="34" charset="-120"/>
                <a:ea typeface="微軟正黑體" panose="020B0604030504040204" pitchFamily="34" charset="-120"/>
              </a:rPr>
              <a:t>職工福利委員會</a:t>
            </a:r>
            <a:r>
              <a:rPr lang="en-US" altLang="zh-TW" sz="6600" b="1" u="sng" dirty="0">
                <a:latin typeface="微軟正黑體" panose="020B0604030504040204" pitchFamily="34" charset="-120"/>
                <a:ea typeface="微軟正黑體" panose="020B0604030504040204" pitchFamily="34" charset="-120"/>
              </a:rPr>
              <a:t/>
            </a:r>
            <a:br>
              <a:rPr lang="en-US" altLang="zh-TW" sz="6600" b="1" u="sng" dirty="0">
                <a:latin typeface="微軟正黑體" panose="020B0604030504040204" pitchFamily="34" charset="-120"/>
                <a:ea typeface="微軟正黑體" panose="020B0604030504040204" pitchFamily="34" charset="-120"/>
              </a:rPr>
            </a:br>
            <a:r>
              <a:rPr lang="en-US" altLang="zh-TW" sz="6600" b="1" i="1" u="sng" dirty="0">
                <a:latin typeface="微軟正黑體" panose="020B0604030504040204" pitchFamily="34" charset="-120"/>
                <a:ea typeface="微軟正黑體" panose="020B0604030504040204" pitchFamily="34" charset="-120"/>
              </a:rPr>
              <a:t/>
            </a:r>
            <a:br>
              <a:rPr lang="en-US" altLang="zh-TW" sz="6600" b="1" i="1" u="sng" dirty="0">
                <a:latin typeface="微軟正黑體" panose="020B0604030504040204" pitchFamily="34" charset="-120"/>
                <a:ea typeface="微軟正黑體" panose="020B0604030504040204" pitchFamily="34" charset="-120"/>
              </a:rPr>
            </a:br>
            <a:r>
              <a:rPr lang="en-US" altLang="zh-TW" sz="6000" b="1" dirty="0">
                <a:latin typeface="微軟正黑體" panose="020B0604030504040204" pitchFamily="34" charset="-120"/>
                <a:ea typeface="微軟正黑體" panose="020B0604030504040204" pitchFamily="34" charset="-120"/>
              </a:rPr>
              <a:t>113</a:t>
            </a:r>
            <a:r>
              <a:rPr lang="zh-TW" altLang="en-US" sz="6000" b="1" dirty="0">
                <a:latin typeface="微軟正黑體" panose="020B0604030504040204" pitchFamily="34" charset="-120"/>
                <a:ea typeface="微軟正黑體" panose="020B0604030504040204" pitchFamily="34" charset="-120"/>
              </a:rPr>
              <a:t>年度團體保險說明</a:t>
            </a:r>
          </a:p>
        </p:txBody>
      </p:sp>
    </p:spTree>
    <p:extLst>
      <p:ext uri="{BB962C8B-B14F-4D97-AF65-F5344CB8AC3E}">
        <p14:creationId xmlns:p14="http://schemas.microsoft.com/office/powerpoint/2010/main" val="240144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873" y="3859132"/>
            <a:ext cx="3960440" cy="2891272"/>
          </a:xfrm>
          <a:prstGeom prst="rect">
            <a:avLst/>
          </a:prstGeom>
        </p:spPr>
      </p:pic>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956851" y="678478"/>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8" name="內容版面配置區 2"/>
          <p:cNvSpPr txBox="1">
            <a:spLocks/>
          </p:cNvSpPr>
          <p:nvPr/>
        </p:nvSpPr>
        <p:spPr>
          <a:xfrm>
            <a:off x="956851" y="1457400"/>
            <a:ext cx="9219244" cy="5400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2562">
              <a:spcBef>
                <a:spcPts val="0"/>
              </a:spcBef>
              <a:buClr>
                <a:schemeClr val="dk1"/>
              </a:buClr>
              <a:buSzPts val="2800"/>
              <a:buFont typeface="Arial" panose="020B0604020202020204" pitchFamily="34" charset="0"/>
              <a:buNone/>
            </a:pPr>
            <a:r>
              <a:rPr lang="zh-TW" altLang="en-US" b="1" dirty="0">
                <a:solidFill>
                  <a:schemeClr val="dk1"/>
                </a:solidFill>
                <a:latin typeface="標楷體" panose="03000509000000000000" pitchFamily="65" charset="-120"/>
                <a:ea typeface="標楷體" panose="03000509000000000000" pitchFamily="65" charset="-120"/>
                <a:cs typeface="Arimo"/>
                <a:sym typeface="Arimo"/>
              </a:rPr>
              <a:t>投保條件</a:t>
            </a:r>
            <a:r>
              <a:rPr lang="en-US" altLang="zh-TW" b="1"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indent="-182562">
              <a:spcBef>
                <a:spcPts val="1800"/>
              </a:spcBef>
              <a:buClr>
                <a:schemeClr val="dk1"/>
              </a:buClr>
              <a:buSzPts val="28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(1)</a:t>
            </a:r>
            <a:r>
              <a:rPr lang="zh-TW" altLang="en-US" dirty="0">
                <a:solidFill>
                  <a:schemeClr val="dk1"/>
                </a:solidFill>
                <a:latin typeface="標楷體" panose="03000509000000000000" pitchFamily="65" charset="-120"/>
                <a:ea typeface="標楷體" panose="03000509000000000000" pitchFamily="65" charset="-120"/>
                <a:cs typeface="Arimo"/>
                <a:sym typeface="Arimo"/>
              </a:rPr>
              <a:t>保單期間</a:t>
            </a:r>
            <a:r>
              <a:rPr lang="en-US" altLang="zh-TW" dirty="0">
                <a:solidFill>
                  <a:schemeClr val="dk1"/>
                </a:solidFill>
                <a:latin typeface="標楷體" panose="03000509000000000000" pitchFamily="65" charset="-120"/>
                <a:ea typeface="標楷體" panose="03000509000000000000" pitchFamily="65" charset="-120"/>
                <a:cs typeface="Arimo"/>
                <a:sym typeface="Arimo"/>
              </a:rPr>
              <a:t>: 113 </a:t>
            </a:r>
            <a:r>
              <a:rPr lang="zh-TW" altLang="en-US" dirty="0">
                <a:solidFill>
                  <a:schemeClr val="dk1"/>
                </a:solidFill>
                <a:latin typeface="標楷體" panose="03000509000000000000" pitchFamily="65" charset="-120"/>
                <a:ea typeface="標楷體" panose="03000509000000000000" pitchFamily="65" charset="-120"/>
                <a:cs typeface="Arimo"/>
                <a:sym typeface="Arimo"/>
              </a:rPr>
              <a:t>年</a:t>
            </a:r>
            <a:r>
              <a:rPr lang="en-US" altLang="zh-TW" dirty="0">
                <a:solidFill>
                  <a:schemeClr val="dk1"/>
                </a:solidFill>
                <a:latin typeface="標楷體" panose="03000509000000000000" pitchFamily="65" charset="-120"/>
                <a:ea typeface="標楷體" panose="03000509000000000000" pitchFamily="65" charset="-120"/>
                <a:cs typeface="Arimo"/>
                <a:sym typeface="Arimo"/>
              </a:rPr>
              <a:t>07 </a:t>
            </a:r>
            <a:r>
              <a:rPr lang="zh-TW" altLang="en-US" dirty="0">
                <a:solidFill>
                  <a:schemeClr val="dk1"/>
                </a:solidFill>
                <a:latin typeface="標楷體" panose="03000509000000000000" pitchFamily="65" charset="-120"/>
                <a:ea typeface="標楷體" panose="03000509000000000000" pitchFamily="65" charset="-120"/>
                <a:cs typeface="Arimo"/>
                <a:sym typeface="Arimo"/>
              </a:rPr>
              <a:t>月</a:t>
            </a:r>
            <a:r>
              <a:rPr lang="en-US" altLang="zh-TW" dirty="0">
                <a:solidFill>
                  <a:schemeClr val="dk1"/>
                </a:solidFill>
                <a:latin typeface="標楷體" panose="03000509000000000000" pitchFamily="65" charset="-120"/>
                <a:ea typeface="標楷體" panose="03000509000000000000" pitchFamily="65" charset="-120"/>
                <a:cs typeface="Arimo"/>
                <a:sym typeface="Arimo"/>
              </a:rPr>
              <a:t>01 </a:t>
            </a:r>
            <a:r>
              <a:rPr lang="zh-TW" altLang="en-US" dirty="0">
                <a:solidFill>
                  <a:schemeClr val="dk1"/>
                </a:solidFill>
                <a:latin typeface="標楷體" panose="03000509000000000000" pitchFamily="65" charset="-120"/>
                <a:ea typeface="標楷體" panose="03000509000000000000" pitchFamily="65" charset="-120"/>
                <a:cs typeface="Arimo"/>
                <a:sym typeface="Arimo"/>
              </a:rPr>
              <a:t>起，有效期間</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一年</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a:p>
            <a:pPr indent="-182562">
              <a:spcBef>
                <a:spcPts val="1800"/>
              </a:spcBef>
              <a:buClr>
                <a:schemeClr val="dk1"/>
              </a:buClr>
              <a:buSzPts val="2800"/>
              <a:buFont typeface="Arial" panose="020B0604020202020204" pitchFamily="34" charset="0"/>
              <a:buNone/>
            </a:pPr>
            <a:endParaRPr lang="zh-TW" altLang="en-US"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(2)</a:t>
            </a:r>
            <a:r>
              <a:rPr lang="zh-TW" altLang="en-US" dirty="0">
                <a:solidFill>
                  <a:schemeClr val="dk1"/>
                </a:solidFill>
                <a:latin typeface="標楷體" panose="03000509000000000000" pitchFamily="65" charset="-120"/>
                <a:ea typeface="標楷體" panose="03000509000000000000" pitchFamily="65" charset="-120"/>
                <a:cs typeface="Arimo"/>
                <a:sym typeface="Arimo"/>
              </a:rPr>
              <a:t>參加資格：公司</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在職員工本人</a:t>
            </a:r>
            <a:r>
              <a:rPr lang="zh-TW" altLang="en-US" dirty="0">
                <a:solidFill>
                  <a:schemeClr val="dk1"/>
                </a:solidFill>
                <a:latin typeface="標楷體" panose="03000509000000000000" pitchFamily="65" charset="-120"/>
                <a:ea typeface="標楷體" panose="03000509000000000000" pitchFamily="65" charset="-120"/>
                <a:cs typeface="Arimo"/>
                <a:sym typeface="Arimo"/>
              </a:rPr>
              <a:t>，員工加保後，</a:t>
            </a: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a:p>
            <a:pPr indent="-182562">
              <a:spcBef>
                <a:spcPts val="1400"/>
              </a:spcBef>
              <a:buClr>
                <a:schemeClr val="dk1"/>
              </a:buClr>
              <a:buSzPts val="280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             </a:t>
            </a:r>
            <a:r>
              <a:rPr lang="zh-TW" altLang="en-US" spc="-100" dirty="0">
                <a:solidFill>
                  <a:schemeClr val="dk1"/>
                </a:solidFill>
                <a:latin typeface="標楷體" panose="03000509000000000000" pitchFamily="65" charset="-120"/>
                <a:ea typeface="標楷體" panose="03000509000000000000" pitchFamily="65" charset="-120"/>
                <a:cs typeface="Arimo"/>
                <a:sym typeface="Arimo"/>
              </a:rPr>
              <a:t>其配偶、子女、員工</a:t>
            </a:r>
            <a:r>
              <a:rPr lang="en-US" altLang="zh-TW" spc="-100" dirty="0">
                <a:solidFill>
                  <a:schemeClr val="dk1"/>
                </a:solidFill>
                <a:latin typeface="標楷體" panose="03000509000000000000" pitchFamily="65" charset="-120"/>
                <a:ea typeface="標楷體" panose="03000509000000000000" pitchFamily="65" charset="-120"/>
                <a:cs typeface="Arimo"/>
                <a:sym typeface="Arimo"/>
              </a:rPr>
              <a:t>(</a:t>
            </a:r>
            <a:r>
              <a:rPr lang="zh-TW" altLang="en-US" spc="-100" dirty="0">
                <a:solidFill>
                  <a:schemeClr val="dk1"/>
                </a:solidFill>
                <a:latin typeface="標楷體" panose="03000509000000000000" pitchFamily="65" charset="-120"/>
                <a:ea typeface="標楷體" panose="03000509000000000000" pitchFamily="65" charset="-120"/>
                <a:cs typeface="Arimo"/>
                <a:sym typeface="Arimo"/>
              </a:rPr>
              <a:t>含配偶</a:t>
            </a:r>
            <a:r>
              <a:rPr lang="en-US" altLang="zh-TW" spc="-100" dirty="0">
                <a:solidFill>
                  <a:schemeClr val="dk1"/>
                </a:solidFill>
                <a:latin typeface="標楷體" panose="03000509000000000000" pitchFamily="65" charset="-120"/>
                <a:ea typeface="標楷體" panose="03000509000000000000" pitchFamily="65" charset="-120"/>
                <a:cs typeface="Arimo"/>
                <a:sym typeface="Arimo"/>
              </a:rPr>
              <a:t>)</a:t>
            </a:r>
            <a:r>
              <a:rPr lang="zh-TW" altLang="en-US" spc="-100" dirty="0">
                <a:solidFill>
                  <a:schemeClr val="dk1"/>
                </a:solidFill>
                <a:latin typeface="標楷體" panose="03000509000000000000" pitchFamily="65" charset="-120"/>
                <a:ea typeface="標楷體" panose="03000509000000000000" pitchFamily="65" charset="-120"/>
                <a:cs typeface="Arimo"/>
                <a:sym typeface="Arimo"/>
              </a:rPr>
              <a:t>父母</a:t>
            </a:r>
            <a:r>
              <a:rPr lang="zh-TW" altLang="en-US" dirty="0">
                <a:solidFill>
                  <a:schemeClr val="dk1"/>
                </a:solidFill>
                <a:latin typeface="標楷體" panose="03000509000000000000" pitchFamily="65" charset="-120"/>
                <a:ea typeface="標楷體" panose="03000509000000000000" pitchFamily="65" charset="-120"/>
                <a:cs typeface="Arimo"/>
                <a:sym typeface="Arimo"/>
              </a:rPr>
              <a:t>， </a:t>
            </a:r>
            <a:endParaRPr lang="en-US" altLang="zh-TW" spc="-100" dirty="0">
              <a:solidFill>
                <a:schemeClr val="dk1"/>
              </a:solidFill>
              <a:latin typeface="標楷體" panose="03000509000000000000" pitchFamily="65" charset="-120"/>
              <a:ea typeface="標楷體" panose="03000509000000000000" pitchFamily="65" charset="-120"/>
              <a:cs typeface="Arimo"/>
              <a:sym typeface="Arimo"/>
            </a:endParaRPr>
          </a:p>
          <a:p>
            <a:pPr indent="-182562">
              <a:spcBef>
                <a:spcPts val="1400"/>
              </a:spcBef>
              <a:buClr>
                <a:schemeClr val="dk1"/>
              </a:buClr>
              <a:buSzPts val="28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             </a:t>
            </a:r>
            <a:r>
              <a:rPr lang="zh-TW" altLang="en-US" dirty="0">
                <a:solidFill>
                  <a:schemeClr val="dk1"/>
                </a:solidFill>
                <a:latin typeface="標楷體" panose="03000509000000000000" pitchFamily="65" charset="-120"/>
                <a:ea typeface="標楷體" panose="03000509000000000000" pitchFamily="65" charset="-120"/>
                <a:cs typeface="Arimo"/>
                <a:sym typeface="Arimo"/>
              </a:rPr>
              <a:t>方可附加。</a:t>
            </a:r>
            <a:endParaRPr lang="zh-TW" altLang="en-US"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p:txBody>
      </p:sp>
      <p:pic>
        <p:nvPicPr>
          <p:cNvPr id="9" name="圖片 8">
            <a:extLst>
              <a:ext uri="{FF2B5EF4-FFF2-40B4-BE49-F238E27FC236}">
                <a16:creationId xmlns="" xmlns:a16="http://schemas.microsoft.com/office/drawing/2014/main" id="{253814D5-9337-2841-A371-C3F2D5B545A7}"/>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59154" y="3966728"/>
            <a:ext cx="3960440" cy="2891272"/>
          </a:xfrm>
          <a:prstGeom prst="rect">
            <a:avLst/>
          </a:prstGeom>
        </p:spPr>
      </p:pic>
    </p:spTree>
    <p:extLst>
      <p:ext uri="{BB962C8B-B14F-4D97-AF65-F5344CB8AC3E}">
        <p14:creationId xmlns:p14="http://schemas.microsoft.com/office/powerpoint/2010/main" val="312183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08502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8" name="內容版面配置區 2"/>
          <p:cNvSpPr txBox="1">
            <a:spLocks/>
          </p:cNvSpPr>
          <p:nvPr/>
        </p:nvSpPr>
        <p:spPr>
          <a:xfrm>
            <a:off x="1585806" y="1424349"/>
            <a:ext cx="8434709" cy="44966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2562">
              <a:spcBef>
                <a:spcPts val="0"/>
              </a:spcBef>
              <a:buClr>
                <a:schemeClr val="dk1"/>
              </a:buClr>
              <a:buSzPts val="2800"/>
              <a:buFont typeface="Arial" panose="020B0604020202020204" pitchFamily="34" charset="0"/>
              <a:buNone/>
            </a:pPr>
            <a:r>
              <a:rPr lang="zh-TW" altLang="en-US" b="1" dirty="0">
                <a:solidFill>
                  <a:schemeClr val="dk1"/>
                </a:solidFill>
                <a:latin typeface="標楷體" panose="03000509000000000000" pitchFamily="65" charset="-120"/>
                <a:ea typeface="標楷體" panose="03000509000000000000" pitchFamily="65" charset="-120"/>
                <a:cs typeface="Arimo"/>
                <a:sym typeface="Arimo"/>
              </a:rPr>
              <a:t>投保條件</a:t>
            </a:r>
            <a:r>
              <a:rPr lang="en-US" altLang="zh-TW" b="1"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(3)</a:t>
            </a:r>
            <a:r>
              <a:rPr lang="zh-TW" altLang="en-US" dirty="0">
                <a:solidFill>
                  <a:schemeClr val="dk1"/>
                </a:solidFill>
                <a:latin typeface="標楷體" panose="03000509000000000000" pitchFamily="65" charset="-120"/>
                <a:ea typeface="標楷體" panose="03000509000000000000" pitchFamily="65" charset="-120"/>
                <a:cs typeface="Arimo"/>
                <a:sym typeface="Arimo"/>
              </a:rPr>
              <a:t>投保規定：員工需加保方可加保眷屬，員工與配偶須</a:t>
            </a:r>
            <a:r>
              <a:rPr lang="zh-TW" altLang="en-US" b="1" u="sng" dirty="0">
                <a:solidFill>
                  <a:srgbClr val="FF0000"/>
                </a:solidFill>
                <a:latin typeface="標楷體" panose="03000509000000000000" pitchFamily="65" charset="-120"/>
                <a:ea typeface="標楷體" panose="03000509000000000000" pitchFamily="65" charset="-120"/>
                <a:cs typeface="Arimo"/>
                <a:sym typeface="Arimo"/>
              </a:rPr>
              <a:t>同等級內容</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r>
              <a:rPr lang="zh-TW" altLang="en-US" dirty="0">
                <a:solidFill>
                  <a:srgbClr val="FF0000"/>
                </a:solidFill>
                <a:latin typeface="標楷體" panose="03000509000000000000" pitchFamily="65" charset="-120"/>
                <a:ea typeface="標楷體" panose="03000509000000000000" pitchFamily="65" charset="-120"/>
                <a:cs typeface="Arimo"/>
                <a:sym typeface="Arimo"/>
              </a:rPr>
              <a:t>除</a:t>
            </a:r>
            <a:r>
              <a:rPr lang="zh-TW" altLang="en-US" b="1" u="sng" dirty="0">
                <a:solidFill>
                  <a:srgbClr val="FF0000"/>
                </a:solidFill>
                <a:latin typeface="標楷體" panose="03000509000000000000" pitchFamily="65" charset="-120"/>
                <a:ea typeface="標楷體" panose="03000509000000000000" pitchFamily="65" charset="-120"/>
                <a:cs typeface="Arimo"/>
                <a:sym typeface="Arimo"/>
              </a:rPr>
              <a:t>新進人員</a:t>
            </a:r>
            <a:r>
              <a:rPr lang="zh-TW" altLang="en-US" dirty="0">
                <a:solidFill>
                  <a:srgbClr val="FF0000"/>
                </a:solidFill>
                <a:latin typeface="標楷體" panose="03000509000000000000" pitchFamily="65" charset="-120"/>
                <a:ea typeface="標楷體" panose="03000509000000000000" pitchFamily="65" charset="-120"/>
                <a:cs typeface="Arimo"/>
                <a:sym typeface="Arimo"/>
              </a:rPr>
              <a:t>與</a:t>
            </a:r>
            <a:r>
              <a:rPr lang="zh-TW" altLang="en-US" b="1" u="sng" dirty="0">
                <a:solidFill>
                  <a:srgbClr val="FF0000"/>
                </a:solidFill>
                <a:latin typeface="標楷體" panose="03000509000000000000" pitchFamily="65" charset="-120"/>
                <a:ea typeface="標楷體" panose="03000509000000000000" pitchFamily="65" charset="-120"/>
                <a:cs typeface="Arimo"/>
                <a:sym typeface="Arimo"/>
              </a:rPr>
              <a:t>新婚配偶</a:t>
            </a:r>
            <a:r>
              <a:rPr lang="zh-TW" altLang="en-US" dirty="0">
                <a:solidFill>
                  <a:srgbClr val="FF0000"/>
                </a:solidFill>
                <a:latin typeface="標楷體" panose="03000509000000000000" pitchFamily="65" charset="-120"/>
                <a:ea typeface="標楷體" panose="03000509000000000000" pitchFamily="65" charset="-120"/>
                <a:cs typeface="Arimo"/>
                <a:sym typeface="Arimo"/>
              </a:rPr>
              <a:t>及</a:t>
            </a:r>
            <a:r>
              <a:rPr lang="zh-TW" altLang="en-US" b="1" u="sng" dirty="0">
                <a:solidFill>
                  <a:srgbClr val="FF0000"/>
                </a:solidFill>
                <a:latin typeface="標楷體" panose="03000509000000000000" pitchFamily="65" charset="-120"/>
                <a:ea typeface="標楷體" panose="03000509000000000000" pitchFamily="65" charset="-120"/>
                <a:cs typeface="Arimo"/>
                <a:sym typeface="Arimo"/>
              </a:rPr>
              <a:t>新生子女</a:t>
            </a:r>
            <a:r>
              <a:rPr lang="zh-TW" altLang="en-US" dirty="0">
                <a:solidFill>
                  <a:srgbClr val="FF0000"/>
                </a:solidFill>
                <a:latin typeface="標楷體" panose="03000509000000000000" pitchFamily="65" charset="-120"/>
                <a:ea typeface="標楷體" panose="03000509000000000000" pitchFamily="65" charset="-120"/>
                <a:cs typeface="Arimo"/>
                <a:sym typeface="Arimo"/>
              </a:rPr>
              <a:t>外不開放中途加保</a:t>
            </a:r>
            <a:r>
              <a:rPr lang="zh-TW" altLang="en-US" dirty="0">
                <a:solidFill>
                  <a:schemeClr val="dk1"/>
                </a:solidFill>
                <a:latin typeface="標楷體" panose="03000509000000000000" pitchFamily="65" charset="-120"/>
                <a:ea typeface="標楷體" panose="03000509000000000000" pitchFamily="65" charset="-120"/>
                <a:cs typeface="Arimo"/>
                <a:sym typeface="Arimo"/>
              </a:rPr>
              <a:t> </a:t>
            </a:r>
            <a:r>
              <a:rPr lang="en-US" altLang="zh-TW" dirty="0">
                <a:solidFill>
                  <a:schemeClr val="dk1"/>
                </a:solidFill>
                <a:latin typeface="標楷體" panose="03000509000000000000" pitchFamily="65" charset="-120"/>
                <a:ea typeface="標楷體" panose="03000509000000000000" pitchFamily="65" charset="-120"/>
                <a:cs typeface="Arimo"/>
                <a:sym typeface="Arimo"/>
              </a:rPr>
              <a:t>; </a:t>
            </a:r>
            <a:r>
              <a:rPr lang="zh-TW" altLang="en-US" dirty="0">
                <a:solidFill>
                  <a:schemeClr val="dk1"/>
                </a:solidFill>
                <a:latin typeface="標楷體" panose="03000509000000000000" pitchFamily="65" charset="-120"/>
                <a:ea typeface="標楷體" panose="03000509000000000000" pitchFamily="65" charset="-120"/>
                <a:cs typeface="Arimo"/>
                <a:sym typeface="Arimo"/>
              </a:rPr>
              <a:t>員工離職或退休時，員工與眷屬保險有效至當月月底止。</a:t>
            </a: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a:p>
            <a:pPr indent="-182562">
              <a:spcBef>
                <a:spcPts val="1400"/>
              </a:spcBef>
              <a:buClr>
                <a:schemeClr val="dk1"/>
              </a:buClr>
              <a:buSzPts val="2800"/>
              <a:buFont typeface="Arial" panose="020B0604020202020204" pitchFamily="34" charset="0"/>
              <a:buNone/>
            </a:pPr>
            <a:endParaRPr lang="zh-TW" altLang="en-US" sz="1100"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(4)</a:t>
            </a:r>
            <a:r>
              <a:rPr lang="zh-TW" altLang="en-US" dirty="0">
                <a:solidFill>
                  <a:schemeClr val="dk1"/>
                </a:solidFill>
                <a:latin typeface="標楷體" panose="03000509000000000000" pitchFamily="65" charset="-120"/>
                <a:ea typeface="標楷體" panose="03000509000000000000" pitchFamily="65" charset="-120"/>
                <a:cs typeface="Arimo"/>
                <a:sym typeface="Arimo"/>
              </a:rPr>
              <a:t>年齡限制：員工及其配偶：</a:t>
            </a:r>
            <a:r>
              <a:rPr lang="en-US" altLang="zh-TW" dirty="0">
                <a:solidFill>
                  <a:schemeClr val="dk1"/>
                </a:solidFill>
                <a:latin typeface="標楷體" panose="03000509000000000000" pitchFamily="65" charset="-120"/>
                <a:ea typeface="標楷體" panose="03000509000000000000" pitchFamily="65" charset="-120"/>
                <a:cs typeface="Arimo"/>
                <a:sym typeface="Arimo"/>
              </a:rPr>
              <a:t>15 </a:t>
            </a:r>
            <a:r>
              <a:rPr lang="zh-TW" altLang="en-US" dirty="0">
                <a:solidFill>
                  <a:schemeClr val="dk1"/>
                </a:solidFill>
                <a:latin typeface="標楷體" panose="03000509000000000000" pitchFamily="65" charset="-120"/>
                <a:ea typeface="標楷體" panose="03000509000000000000" pitchFamily="65" charset="-120"/>
                <a:cs typeface="Arimo"/>
                <a:sym typeface="Arimo"/>
              </a:rPr>
              <a:t>足歲至</a:t>
            </a:r>
            <a:r>
              <a:rPr lang="en-US" altLang="zh-TW" dirty="0">
                <a:solidFill>
                  <a:schemeClr val="dk1"/>
                </a:solidFill>
                <a:latin typeface="標楷體" panose="03000509000000000000" pitchFamily="65" charset="-120"/>
                <a:ea typeface="標楷體" panose="03000509000000000000" pitchFamily="65" charset="-120"/>
                <a:cs typeface="Arimo"/>
                <a:sym typeface="Arimo"/>
              </a:rPr>
              <a:t>70 </a:t>
            </a:r>
            <a:r>
              <a:rPr lang="zh-TW" altLang="en-US" dirty="0">
                <a:solidFill>
                  <a:schemeClr val="dk1"/>
                </a:solidFill>
                <a:latin typeface="標楷體" panose="03000509000000000000" pitchFamily="65" charset="-120"/>
                <a:ea typeface="標楷體" panose="03000509000000000000" pitchFamily="65" charset="-120"/>
                <a:cs typeface="Arimo"/>
                <a:sym typeface="Arimo"/>
              </a:rPr>
              <a:t>歲。</a:t>
            </a:r>
            <a:endParaRPr lang="zh-TW" altLang="en-US"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子女：至未滿</a:t>
            </a:r>
            <a:r>
              <a:rPr lang="en-US" altLang="zh-TW" dirty="0">
                <a:solidFill>
                  <a:srgbClr val="FF0000"/>
                </a:solidFill>
                <a:latin typeface="標楷體" panose="03000509000000000000" pitchFamily="65" charset="-120"/>
                <a:ea typeface="標楷體" panose="03000509000000000000" pitchFamily="65" charset="-120"/>
                <a:cs typeface="Arimo"/>
                <a:sym typeface="Arimo"/>
              </a:rPr>
              <a:t>23 </a:t>
            </a:r>
            <a:r>
              <a:rPr lang="zh-TW" altLang="en-US" dirty="0">
                <a:solidFill>
                  <a:srgbClr val="FF0000"/>
                </a:solidFill>
                <a:latin typeface="標楷體" panose="03000509000000000000" pitchFamily="65" charset="-120"/>
                <a:ea typeface="標楷體" panose="03000509000000000000" pitchFamily="65" charset="-120"/>
                <a:cs typeface="Arimo"/>
                <a:sym typeface="Arimo"/>
              </a:rPr>
              <a:t>歲</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indent="-182562">
              <a:spcBef>
                <a:spcPts val="1400"/>
              </a:spcBef>
              <a:buClr>
                <a:schemeClr val="dk1"/>
              </a:buClr>
              <a:buSzPts val="28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員工</a:t>
            </a:r>
            <a:r>
              <a:rPr lang="en-US" altLang="zh-TW" dirty="0">
                <a:solidFill>
                  <a:schemeClr val="dk1"/>
                </a:solidFill>
                <a:latin typeface="標楷體" panose="03000509000000000000" pitchFamily="65" charset="-120"/>
                <a:ea typeface="標楷體" panose="03000509000000000000" pitchFamily="65" charset="-120"/>
                <a:cs typeface="Arimo"/>
                <a:sym typeface="Arimo"/>
              </a:rPr>
              <a:t>(</a:t>
            </a:r>
            <a:r>
              <a:rPr lang="zh-TW" altLang="en-US" dirty="0">
                <a:solidFill>
                  <a:schemeClr val="dk1"/>
                </a:solidFill>
                <a:latin typeface="標楷體" panose="03000509000000000000" pitchFamily="65" charset="-120"/>
                <a:ea typeface="標楷體" panose="03000509000000000000" pitchFamily="65" charset="-120"/>
                <a:cs typeface="Arimo"/>
                <a:sym typeface="Arimo"/>
              </a:rPr>
              <a:t>含配偶</a:t>
            </a:r>
            <a:r>
              <a:rPr lang="en-US" altLang="zh-TW" dirty="0">
                <a:solidFill>
                  <a:schemeClr val="dk1"/>
                </a:solidFill>
                <a:latin typeface="標楷體" panose="03000509000000000000" pitchFamily="65" charset="-120"/>
                <a:ea typeface="標楷體" panose="03000509000000000000" pitchFamily="65" charset="-120"/>
                <a:cs typeface="Arimo"/>
                <a:sym typeface="Arimo"/>
              </a:rPr>
              <a:t>)</a:t>
            </a:r>
            <a:r>
              <a:rPr lang="zh-TW" altLang="en-US" dirty="0">
                <a:solidFill>
                  <a:schemeClr val="dk1"/>
                </a:solidFill>
                <a:latin typeface="標楷體" panose="03000509000000000000" pitchFamily="65" charset="-120"/>
                <a:ea typeface="標楷體" panose="03000509000000000000" pitchFamily="65" charset="-120"/>
                <a:cs typeface="Arimo"/>
                <a:sym typeface="Arimo"/>
              </a:rPr>
              <a:t>父母：投保年齡至</a:t>
            </a:r>
            <a:r>
              <a:rPr lang="en-US" altLang="zh-TW" dirty="0">
                <a:solidFill>
                  <a:srgbClr val="FF0000"/>
                </a:solidFill>
                <a:latin typeface="標楷體" panose="03000509000000000000" pitchFamily="65" charset="-120"/>
                <a:ea typeface="標楷體" panose="03000509000000000000" pitchFamily="65" charset="-120"/>
                <a:cs typeface="Arimo"/>
                <a:sym typeface="Arimo"/>
              </a:rPr>
              <a:t>80 </a:t>
            </a:r>
            <a:r>
              <a:rPr lang="zh-TW" altLang="en-US" dirty="0">
                <a:solidFill>
                  <a:srgbClr val="FF0000"/>
                </a:solidFill>
                <a:latin typeface="標楷體" panose="03000509000000000000" pitchFamily="65" charset="-120"/>
                <a:ea typeface="標楷體" panose="03000509000000000000" pitchFamily="65" charset="-120"/>
                <a:cs typeface="Arimo"/>
                <a:sym typeface="Arimo"/>
              </a:rPr>
              <a:t>歲</a:t>
            </a:r>
            <a:r>
              <a:rPr lang="zh-TW" altLang="en-US" dirty="0">
                <a:solidFill>
                  <a:schemeClr val="dk1"/>
                </a:solidFill>
                <a:latin typeface="標楷體" panose="03000509000000000000" pitchFamily="65" charset="-120"/>
                <a:ea typeface="標楷體" panose="03000509000000000000" pitchFamily="65" charset="-120"/>
                <a:cs typeface="Corbel"/>
                <a:sym typeface="Corbel"/>
              </a:rPr>
              <a:t> </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52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08502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4" name="內容版面配置區 2"/>
          <p:cNvSpPr txBox="1">
            <a:spLocks/>
          </p:cNvSpPr>
          <p:nvPr/>
        </p:nvSpPr>
        <p:spPr>
          <a:xfrm>
            <a:off x="1712482" y="1473965"/>
            <a:ext cx="9012345" cy="4911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2562">
              <a:spcBef>
                <a:spcPts val="0"/>
              </a:spcBef>
              <a:buClr>
                <a:schemeClr val="dk1"/>
              </a:buClr>
              <a:buSzPts val="2800"/>
              <a:buFont typeface="Arial" panose="020B0604020202020204" pitchFamily="34" charset="0"/>
              <a:buNone/>
            </a:pPr>
            <a:r>
              <a:rPr lang="zh-TW" altLang="en-US" b="1" dirty="0">
                <a:solidFill>
                  <a:schemeClr val="dk1"/>
                </a:solidFill>
                <a:latin typeface="標楷體" panose="03000509000000000000" pitchFamily="65" charset="-120"/>
                <a:ea typeface="標楷體" panose="03000509000000000000" pitchFamily="65" charset="-120"/>
                <a:cs typeface="Arimo"/>
                <a:sym typeface="Arimo"/>
              </a:rPr>
              <a:t>注意事項</a:t>
            </a:r>
            <a:r>
              <a:rPr lang="en-US" altLang="zh-TW" b="1"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lnSpc>
                <a:spcPct val="80000"/>
              </a:lnSpc>
              <a:spcBef>
                <a:spcPts val="140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1.</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身份別不可重覆投保</a:t>
            </a: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a:p>
            <a:pPr marL="46038" indent="0">
              <a:spcBef>
                <a:spcPts val="0"/>
              </a:spcBef>
              <a:buClr>
                <a:schemeClr val="dk1"/>
              </a:buClr>
              <a:buSzPts val="320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a:t>
            </a:r>
            <a:r>
              <a:rPr lang="zh-TW" altLang="en-US" b="1" u="sng" dirty="0">
                <a:latin typeface="標楷體" panose="03000509000000000000" pitchFamily="65" charset="-120"/>
                <a:ea typeface="標楷體" panose="03000509000000000000" pitchFamily="65" charset="-120"/>
                <a:cs typeface="Arimo"/>
                <a:sym typeface="Arimo"/>
              </a:rPr>
              <a:t>夫妻同為員工時；限各別以員工身份加保</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en-US" altLang="zh-TW" b="1" u="sng" dirty="0">
              <a:latin typeface="標楷體" panose="03000509000000000000" pitchFamily="65" charset="-120"/>
              <a:ea typeface="標楷體" panose="03000509000000000000" pitchFamily="65" charset="-120"/>
              <a:cs typeface="Arimo"/>
              <a:sym typeface="Arimo"/>
            </a:endParaRPr>
          </a:p>
          <a:p>
            <a:pPr marL="46038" indent="0">
              <a:spcBef>
                <a:spcPts val="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       </a:t>
            </a:r>
            <a:r>
              <a:rPr lang="zh-TW" altLang="en-US" dirty="0">
                <a:solidFill>
                  <a:schemeClr val="dk1"/>
                </a:solidFill>
                <a:latin typeface="標楷體" panose="03000509000000000000" pitchFamily="65" charset="-120"/>
                <a:ea typeface="標楷體" panose="03000509000000000000" pitchFamily="65" charset="-120"/>
                <a:cs typeface="Arimo"/>
                <a:sym typeface="Arimo"/>
              </a:rPr>
              <a:t>    不得再以家屬身份重複投保；</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眷屬亦不得</a:t>
            </a:r>
            <a:endParaRPr lang="en-US" altLang="zh-TW" b="1" u="sng" dirty="0">
              <a:solidFill>
                <a:schemeClr val="dk1"/>
              </a:solidFill>
              <a:latin typeface="標楷體" panose="03000509000000000000" pitchFamily="65" charset="-120"/>
              <a:ea typeface="標楷體" panose="03000509000000000000" pitchFamily="65" charset="-120"/>
              <a:cs typeface="Arimo"/>
              <a:sym typeface="Arimo"/>
            </a:endParaRPr>
          </a:p>
          <a:p>
            <a:pPr marL="46038" indent="0">
              <a:spcBef>
                <a:spcPts val="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           </a:t>
            </a:r>
            <a:r>
              <a:rPr lang="zh-TW" altLang="en-US" b="1" u="sng" dirty="0">
                <a:latin typeface="標楷體" panose="03000509000000000000" pitchFamily="65" charset="-120"/>
                <a:ea typeface="標楷體" panose="03000509000000000000" pitchFamily="65" charset="-120"/>
                <a:cs typeface="Arimo"/>
                <a:sym typeface="Arimo"/>
              </a:rPr>
              <a:t>於本保險中重複投保</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spcBef>
                <a:spcPts val="140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2.</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受益人</a:t>
            </a:r>
            <a:endParaRPr lang="en-US" altLang="zh-TW" b="1" dirty="0">
              <a:solidFill>
                <a:srgbClr val="FF0000"/>
              </a:solidFill>
              <a:latin typeface="標楷體" panose="03000509000000000000" pitchFamily="65" charset="-120"/>
              <a:ea typeface="標楷體" panose="03000509000000000000" pitchFamily="65" charset="-120"/>
              <a:cs typeface="Arimo"/>
              <a:sym typeface="Arimo"/>
            </a:endParaRPr>
          </a:p>
          <a:p>
            <a:pPr marL="46038" indent="0">
              <a:spcBef>
                <a:spcPts val="1400"/>
              </a:spcBef>
              <a:buClr>
                <a:schemeClr val="dk1"/>
              </a:buClr>
              <a:buSzPts val="32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員工之身故受益人為</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法定繼承人順位</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spcBef>
                <a:spcPts val="0"/>
              </a:spcBef>
              <a:buClr>
                <a:schemeClr val="dk1"/>
              </a:buClr>
              <a:buSzPts val="32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眷屬之身故受益人為所屬</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員工</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spcBef>
                <a:spcPts val="0"/>
              </a:spcBef>
              <a:buClr>
                <a:schemeClr val="dk1"/>
              </a:buClr>
              <a:buSzPts val="32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失能及醫療保險金受益人為</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被保險人本人</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spcBef>
                <a:spcPts val="0"/>
              </a:spcBef>
              <a:buClr>
                <a:schemeClr val="dk1"/>
              </a:buClr>
              <a:buSzPts val="3200"/>
              <a:buFont typeface="Arial" panose="020B0604020202020204" pitchFamily="34" charset="0"/>
              <a:buNone/>
            </a:pPr>
            <a:endParaRPr lang="en-US" altLang="zh-TW" sz="2000" dirty="0">
              <a:solidFill>
                <a:schemeClr val="dk1"/>
              </a:solidFill>
              <a:latin typeface="標楷體" panose="03000509000000000000" pitchFamily="65" charset="-120"/>
              <a:ea typeface="標楷體" panose="03000509000000000000" pitchFamily="65" charset="-120"/>
              <a:cs typeface="Corbel"/>
              <a:sym typeface="Corbel"/>
            </a:endParaRPr>
          </a:p>
          <a:p>
            <a:pPr marL="46038" indent="0">
              <a:spcBef>
                <a:spcPts val="0"/>
              </a:spcBef>
              <a:buClr>
                <a:schemeClr val="dk1"/>
              </a:buClr>
              <a:buSzPts val="3200"/>
              <a:buFont typeface="Arial" panose="020B0604020202020204" pitchFamily="34" charset="0"/>
              <a:buNone/>
            </a:pPr>
            <a:r>
              <a:rPr lang="en-US" altLang="zh-TW" sz="1800" spc="-100" dirty="0">
                <a:solidFill>
                  <a:schemeClr val="dk1"/>
                </a:solidFill>
                <a:latin typeface="標楷體" panose="03000509000000000000" pitchFamily="65" charset="-120"/>
                <a:ea typeface="標楷體" panose="03000509000000000000" pitchFamily="65" charset="-120"/>
                <a:cs typeface="Corbel"/>
                <a:sym typeface="Corbel"/>
              </a:rPr>
              <a:t>【</a:t>
            </a:r>
            <a:r>
              <a:rPr lang="zh-TW" altLang="en-US" sz="1800" spc="-100" dirty="0">
                <a:solidFill>
                  <a:schemeClr val="dk1"/>
                </a:solidFill>
                <a:latin typeface="標楷體" panose="03000509000000000000" pitchFamily="65" charset="-120"/>
                <a:ea typeface="標楷體" panose="03000509000000000000" pitchFamily="65" charset="-120"/>
                <a:cs typeface="Corbel"/>
                <a:sym typeface="Corbel"/>
              </a:rPr>
              <a:t>一切權利義務以要保單位與凱基人壽所訂之團體保險契約所載全部事項及保單條款為之</a:t>
            </a:r>
            <a:r>
              <a:rPr lang="en-US" altLang="zh-TW" sz="2000" dirty="0">
                <a:solidFill>
                  <a:schemeClr val="dk1"/>
                </a:solidFill>
                <a:latin typeface="標楷體" panose="03000509000000000000" pitchFamily="65" charset="-120"/>
                <a:ea typeface="標楷體" panose="03000509000000000000" pitchFamily="65" charset="-120"/>
                <a:cs typeface="Corbel"/>
                <a:sym typeface="Corbel"/>
              </a:rPr>
              <a:t>】</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8154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08502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5" name="內容版面配置區 2"/>
          <p:cNvSpPr txBox="1">
            <a:spLocks/>
          </p:cNvSpPr>
          <p:nvPr/>
        </p:nvSpPr>
        <p:spPr>
          <a:xfrm>
            <a:off x="2147018" y="1570919"/>
            <a:ext cx="8898179" cy="25051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2562">
              <a:spcBef>
                <a:spcPts val="0"/>
              </a:spcBef>
              <a:buClr>
                <a:schemeClr val="dk1"/>
              </a:buClr>
              <a:buSzPts val="2800"/>
              <a:buFont typeface="Arial" panose="020B0604020202020204" pitchFamily="34" charset="0"/>
              <a:buNone/>
            </a:pPr>
            <a:r>
              <a:rPr lang="zh-TW" altLang="en-US" b="1" dirty="0">
                <a:solidFill>
                  <a:schemeClr val="dk1"/>
                </a:solidFill>
                <a:latin typeface="標楷體" panose="03000509000000000000" pitchFamily="65" charset="-120"/>
                <a:ea typeface="標楷體" panose="03000509000000000000" pitchFamily="65" charset="-120"/>
                <a:cs typeface="Arimo"/>
                <a:sym typeface="Arimo"/>
              </a:rPr>
              <a:t>注意事項</a:t>
            </a:r>
            <a:r>
              <a:rPr lang="en-US" altLang="zh-TW" b="1" dirty="0">
                <a:solidFill>
                  <a:schemeClr val="dk1"/>
                </a:solidFill>
                <a:latin typeface="標楷體" panose="03000509000000000000" pitchFamily="65" charset="-120"/>
                <a:ea typeface="標楷體" panose="03000509000000000000" pitchFamily="65" charset="-120"/>
                <a:cs typeface="Arimo"/>
                <a:sym typeface="Arimo"/>
              </a:rPr>
              <a:t>:</a:t>
            </a:r>
            <a:endParaRPr lang="zh-TW" altLang="en-US" dirty="0">
              <a:latin typeface="標楷體" panose="03000509000000000000" pitchFamily="65" charset="-120"/>
              <a:ea typeface="標楷體" panose="03000509000000000000" pitchFamily="65" charset="-120"/>
            </a:endParaRPr>
          </a:p>
          <a:p>
            <a:pPr marL="46038" indent="0">
              <a:lnSpc>
                <a:spcPct val="80000"/>
              </a:lnSpc>
              <a:spcBef>
                <a:spcPts val="140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3.</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新加保調查期間</a:t>
            </a:r>
            <a:endParaRPr lang="en-US" altLang="zh-TW" b="1" dirty="0">
              <a:solidFill>
                <a:srgbClr val="FF0000"/>
              </a:solidFill>
              <a:latin typeface="標楷體" panose="03000509000000000000" pitchFamily="65" charset="-120"/>
              <a:ea typeface="標楷體" panose="03000509000000000000" pitchFamily="65" charset="-120"/>
              <a:cs typeface="Arimo"/>
              <a:sym typeface="Arimo"/>
            </a:endParaRPr>
          </a:p>
          <a:p>
            <a:pPr marL="46038" indent="0">
              <a:spcBef>
                <a:spcPts val="0"/>
              </a:spcBef>
              <a:buClr>
                <a:schemeClr val="dk1"/>
              </a:buClr>
              <a:buSzPts val="3200"/>
              <a:buFont typeface="Arial" panose="020B0604020202020204" pitchFamily="34" charset="0"/>
              <a:buNone/>
            </a:pPr>
            <a:r>
              <a:rPr lang="zh-TW" altLang="en-US" dirty="0">
                <a:solidFill>
                  <a:schemeClr val="dk1"/>
                </a:solidFill>
                <a:latin typeface="標楷體" panose="03000509000000000000" pitchFamily="65" charset="-120"/>
                <a:ea typeface="標楷體" panose="03000509000000000000" pitchFamily="65" charset="-120"/>
                <a:cs typeface="Arimo"/>
                <a:sym typeface="Arimo"/>
              </a:rPr>
              <a:t>           </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即日起至</a:t>
            </a:r>
            <a:r>
              <a:rPr lang="en-US" altLang="zh-TW" b="1" u="sng" dirty="0">
                <a:solidFill>
                  <a:schemeClr val="dk1"/>
                </a:solidFill>
                <a:latin typeface="標楷體" panose="03000509000000000000" pitchFamily="65" charset="-120"/>
                <a:ea typeface="標楷體" panose="03000509000000000000" pitchFamily="65" charset="-120"/>
                <a:cs typeface="Arimo"/>
                <a:sym typeface="Arimo"/>
              </a:rPr>
              <a:t>113</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年</a:t>
            </a:r>
            <a:r>
              <a:rPr lang="en-US" altLang="zh-TW" b="1" u="sng" dirty="0">
                <a:solidFill>
                  <a:schemeClr val="dk1"/>
                </a:solidFill>
                <a:latin typeface="標楷體" panose="03000509000000000000" pitchFamily="65" charset="-120"/>
                <a:ea typeface="標楷體" panose="03000509000000000000" pitchFamily="65" charset="-120"/>
                <a:cs typeface="Arimo"/>
                <a:sym typeface="Arimo"/>
              </a:rPr>
              <a:t>7</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月</a:t>
            </a:r>
            <a:r>
              <a:rPr lang="en-US" altLang="zh-TW" b="1" u="sng" dirty="0">
                <a:solidFill>
                  <a:schemeClr val="dk1"/>
                </a:solidFill>
                <a:latin typeface="標楷體" panose="03000509000000000000" pitchFamily="65" charset="-120"/>
                <a:ea typeface="標楷體" panose="03000509000000000000" pitchFamily="65" charset="-120"/>
                <a:cs typeface="Arimo"/>
                <a:sym typeface="Arimo"/>
              </a:rPr>
              <a:t>19</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日止</a:t>
            </a:r>
            <a:r>
              <a:rPr lang="en-US" altLang="zh-TW" b="1" u="sng" dirty="0">
                <a:solidFill>
                  <a:schemeClr val="dk1"/>
                </a:solidFill>
                <a:latin typeface="標楷體" panose="03000509000000000000" pitchFamily="65" charset="-120"/>
                <a:ea typeface="標楷體" panose="03000509000000000000" pitchFamily="65" charset="-120"/>
                <a:cs typeface="Arimo"/>
                <a:sym typeface="Arimo"/>
              </a:rPr>
              <a:t>(</a:t>
            </a:r>
            <a:r>
              <a:rPr lang="zh-TW" altLang="en-US" b="1" u="sng" dirty="0">
                <a:solidFill>
                  <a:schemeClr val="dk1"/>
                </a:solidFill>
                <a:latin typeface="標楷體" panose="03000509000000000000" pitchFamily="65" charset="-120"/>
                <a:ea typeface="標楷體" panose="03000509000000000000" pitchFamily="65" charset="-120"/>
                <a:cs typeface="Arimo"/>
                <a:sym typeface="Arimo"/>
              </a:rPr>
              <a:t>逾期不受理</a:t>
            </a:r>
            <a:r>
              <a:rPr lang="en-US" altLang="zh-TW" b="1" u="sng" dirty="0">
                <a:solidFill>
                  <a:schemeClr val="dk1"/>
                </a:solidFill>
                <a:latin typeface="標楷體" panose="03000509000000000000" pitchFamily="65" charset="-120"/>
                <a:ea typeface="標楷體" panose="03000509000000000000" pitchFamily="65" charset="-120"/>
                <a:cs typeface="Arimo"/>
                <a:sym typeface="Arimo"/>
              </a:rPr>
              <a:t>)</a:t>
            </a:r>
            <a:r>
              <a:rPr lang="zh-TW" altLang="en-US" dirty="0">
                <a:solidFill>
                  <a:schemeClr val="dk1"/>
                </a:solidFill>
                <a:latin typeface="標楷體" panose="03000509000000000000" pitchFamily="65" charset="-120"/>
                <a:ea typeface="標楷體" panose="03000509000000000000" pitchFamily="65" charset="-120"/>
                <a:cs typeface="Arimo"/>
                <a:sym typeface="Arimo"/>
              </a:rPr>
              <a:t>，</a:t>
            </a:r>
            <a:endParaRPr lang="en-US" altLang="zh-TW" dirty="0">
              <a:solidFill>
                <a:schemeClr val="dk1"/>
              </a:solidFill>
              <a:latin typeface="標楷體" panose="03000509000000000000" pitchFamily="65" charset="-120"/>
              <a:ea typeface="標楷體" panose="03000509000000000000" pitchFamily="65" charset="-120"/>
              <a:cs typeface="Arimo"/>
              <a:sym typeface="Arimo"/>
            </a:endParaRPr>
          </a:p>
          <a:p>
            <a:pPr marL="46038" indent="0">
              <a:spcBef>
                <a:spcPts val="0"/>
              </a:spcBef>
              <a:buClr>
                <a:schemeClr val="dk1"/>
              </a:buClr>
              <a:buSzPts val="3200"/>
              <a:buFont typeface="Arial" panose="020B0604020202020204" pitchFamily="34" charset="0"/>
              <a:buNone/>
            </a:pPr>
            <a:r>
              <a:rPr lang="zh-CN" altLang="en-US"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經核保通過後，</a:t>
            </a:r>
            <a:r>
              <a:rPr lang="zh-TW" altLang="en-US" b="1" u="sng" dirty="0">
                <a:latin typeface="標楷體" panose="03000509000000000000" pitchFamily="65" charset="-120"/>
                <a:ea typeface="標楷體" panose="03000509000000000000" pitchFamily="65" charset="-120"/>
              </a:rPr>
              <a:t>自次月</a:t>
            </a:r>
            <a:r>
              <a:rPr lang="en-US" altLang="zh-TW" b="1" u="sng" dirty="0">
                <a:latin typeface="標楷體" panose="03000509000000000000" pitchFamily="65" charset="-120"/>
                <a:ea typeface="標楷體" panose="03000509000000000000" pitchFamily="65" charset="-120"/>
              </a:rPr>
              <a:t>1</a:t>
            </a:r>
            <a:r>
              <a:rPr lang="zh-TW" altLang="en-US" b="1" u="sng" dirty="0">
                <a:latin typeface="標楷體" panose="03000509000000000000" pitchFamily="65" charset="-120"/>
                <a:ea typeface="標楷體" panose="03000509000000000000" pitchFamily="65" charset="-120"/>
              </a:rPr>
              <a:t>日零時起正式生效</a:t>
            </a:r>
            <a:r>
              <a:rPr lang="zh-TW" altLang="en-US" sz="2000" dirty="0">
                <a:latin typeface="標楷體" panose="03000509000000000000" pitchFamily="65" charset="-120"/>
                <a:ea typeface="標楷體" panose="03000509000000000000" pitchFamily="65" charset="-120"/>
              </a:rPr>
              <a:t>。</a:t>
            </a:r>
          </a:p>
          <a:p>
            <a:pPr marL="46038" indent="0">
              <a:spcBef>
                <a:spcPts val="1400"/>
              </a:spcBef>
              <a:buClr>
                <a:schemeClr val="dk1"/>
              </a:buClr>
              <a:buSzPts val="3200"/>
              <a:buFont typeface="Arial" panose="020B0604020202020204" pitchFamily="34" charset="0"/>
              <a:buNone/>
            </a:pPr>
            <a:r>
              <a:rPr lang="en-US" altLang="zh-TW" dirty="0">
                <a:solidFill>
                  <a:schemeClr val="dk1"/>
                </a:solidFill>
                <a:latin typeface="標楷體" panose="03000509000000000000" pitchFamily="65" charset="-120"/>
                <a:ea typeface="標楷體" panose="03000509000000000000" pitchFamily="65" charset="-120"/>
                <a:cs typeface="Arimo"/>
                <a:sym typeface="Arimo"/>
              </a:rPr>
              <a:t>4.</a:t>
            </a:r>
            <a:r>
              <a:rPr lang="zh-TW" altLang="en-US" b="1" dirty="0">
                <a:solidFill>
                  <a:srgbClr val="FF0000"/>
                </a:solidFill>
                <a:latin typeface="標楷體" panose="03000509000000000000" pitchFamily="65" charset="-120"/>
                <a:ea typeface="標楷體" panose="03000509000000000000" pitchFamily="65" charset="-120"/>
                <a:cs typeface="Arimo"/>
                <a:sym typeface="Arimo"/>
              </a:rPr>
              <a:t>投保文件</a:t>
            </a:r>
            <a:endParaRPr lang="zh-TW" altLang="en-US" sz="2000" dirty="0">
              <a:latin typeface="標楷體" panose="03000509000000000000" pitchFamily="65" charset="-120"/>
              <a:ea typeface="標楷體" panose="03000509000000000000" pitchFamily="65" charset="-120"/>
            </a:endParaRPr>
          </a:p>
        </p:txBody>
      </p:sp>
      <p:graphicFrame>
        <p:nvGraphicFramePr>
          <p:cNvPr id="6" name="表格 5">
            <a:extLst>
              <a:ext uri="{FF2B5EF4-FFF2-40B4-BE49-F238E27FC236}">
                <a16:creationId xmlns="" xmlns:a16="http://schemas.microsoft.com/office/drawing/2014/main" id="{DA492580-9F9A-5447-8A7A-229FD86391DE}"/>
              </a:ext>
            </a:extLst>
          </p:cNvPr>
          <p:cNvGraphicFramePr>
            <a:graphicFrameLocks noGrp="1"/>
          </p:cNvGraphicFramePr>
          <p:nvPr>
            <p:extLst>
              <p:ext uri="{D42A27DB-BD31-4B8C-83A1-F6EECF244321}">
                <p14:modId xmlns:p14="http://schemas.microsoft.com/office/powerpoint/2010/main" val="2541954625"/>
              </p:ext>
            </p:extLst>
          </p:nvPr>
        </p:nvGraphicFramePr>
        <p:xfrm>
          <a:off x="3824774" y="4071462"/>
          <a:ext cx="6581686" cy="2393169"/>
        </p:xfrm>
        <a:graphic>
          <a:graphicData uri="http://schemas.openxmlformats.org/drawingml/2006/table">
            <a:tbl>
              <a:tblPr>
                <a:tableStyleId>{5C22544A-7EE6-4342-B048-85BDC9FD1C3A}</a:tableStyleId>
              </a:tblPr>
              <a:tblGrid>
                <a:gridCol w="2410798">
                  <a:extLst>
                    <a:ext uri="{9D8B030D-6E8A-4147-A177-3AD203B41FA5}">
                      <a16:colId xmlns="" xmlns:a16="http://schemas.microsoft.com/office/drawing/2014/main" val="1352246005"/>
                    </a:ext>
                  </a:extLst>
                </a:gridCol>
                <a:gridCol w="1908063">
                  <a:extLst>
                    <a:ext uri="{9D8B030D-6E8A-4147-A177-3AD203B41FA5}">
                      <a16:colId xmlns="" xmlns:a16="http://schemas.microsoft.com/office/drawing/2014/main" val="1565752094"/>
                    </a:ext>
                  </a:extLst>
                </a:gridCol>
                <a:gridCol w="2262825">
                  <a:extLst>
                    <a:ext uri="{9D8B030D-6E8A-4147-A177-3AD203B41FA5}">
                      <a16:colId xmlns="" xmlns:a16="http://schemas.microsoft.com/office/drawing/2014/main" val="4064898438"/>
                    </a:ext>
                  </a:extLst>
                </a:gridCol>
              </a:tblGrid>
              <a:tr h="630833">
                <a:tc>
                  <a:txBody>
                    <a:bodyPr/>
                    <a:lstStyle/>
                    <a:p>
                      <a:pPr algn="l" fontAlgn="ctr"/>
                      <a:r>
                        <a:rPr lang="zh-CN" altLang="en-US" sz="2400" b="0" i="0" u="none" strike="noStrike" dirty="0">
                          <a:solidFill>
                            <a:srgbClr val="000000"/>
                          </a:solidFill>
                          <a:effectLst/>
                          <a:latin typeface="標楷體" panose="03000509000000000000" pitchFamily="65" charset="-120"/>
                          <a:ea typeface="標楷體" panose="03000509000000000000" pitchFamily="65" charset="-120"/>
                        </a:rPr>
                        <a:t> </a:t>
                      </a:r>
                      <a:r>
                        <a:rPr lang="zh-CN" altLang="en-US" sz="2400" b="0" i="0" u="none" strike="noStrike" baseline="0" dirty="0">
                          <a:solidFill>
                            <a:srgbClr val="000000"/>
                          </a:solidFill>
                          <a:effectLst/>
                          <a:latin typeface="標楷體" panose="03000509000000000000" pitchFamily="65" charset="-120"/>
                          <a:ea typeface="標楷體" panose="03000509000000000000" pitchFamily="65" charset="-120"/>
                        </a:rPr>
                        <a:t>      </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投保文件</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p>
                      <a:pPr algn="l" fontAlgn="ctr"/>
                      <a:r>
                        <a:rPr lang="zh-CN" altLang="en-US" sz="2400" b="0" i="0" u="none" strike="noStrike" dirty="0">
                          <a:solidFill>
                            <a:srgbClr val="000000"/>
                          </a:solidFill>
                          <a:effectLst/>
                          <a:latin typeface="標楷體" panose="03000509000000000000" pitchFamily="65" charset="-120"/>
                          <a:ea typeface="標楷體" panose="03000509000000000000" pitchFamily="65" charset="-120"/>
                        </a:rPr>
                        <a:t>  </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狀況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團保調查表</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健康告知聲明書</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512859264"/>
                  </a:ext>
                </a:extLst>
              </a:tr>
              <a:tr h="413031">
                <a:tc>
                  <a:txBody>
                    <a:bodyPr/>
                    <a:lstStyle/>
                    <a:p>
                      <a:pPr algn="ctr" fontAlgn="ctr"/>
                      <a:r>
                        <a:rPr lang="zh-TW" altLang="en-US" sz="2400" b="1" u="none" strike="noStrike" dirty="0">
                          <a:solidFill>
                            <a:srgbClr val="FF0000"/>
                          </a:solidFill>
                          <a:effectLst/>
                          <a:latin typeface="標楷體" panose="03000509000000000000" pitchFamily="65" charset="-120"/>
                          <a:ea typeface="標楷體" panose="03000509000000000000" pitchFamily="65" charset="-120"/>
                        </a:rPr>
                        <a:t>新加保</a:t>
                      </a:r>
                      <a:endParaRPr lang="zh-TW" altLang="en-US" sz="2400" b="1"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4">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員工</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配偶</a:t>
                      </a:r>
                      <a:r>
                        <a:rPr lang="en-US" altLang="zh-TW" sz="2400" u="none" strike="noStrike" dirty="0">
                          <a:effectLst/>
                          <a:latin typeface="標楷體" panose="03000509000000000000" pitchFamily="65" charset="-120"/>
                          <a:ea typeface="標楷體" panose="03000509000000000000" pitchFamily="65" charset="-120"/>
                        </a:rPr>
                        <a:t>/</a:t>
                      </a:r>
                    </a:p>
                    <a:p>
                      <a:pPr algn="ctr" fontAlgn="ctr"/>
                      <a:r>
                        <a:rPr lang="zh-TW" altLang="en-US" sz="2400" u="none" strike="noStrike" dirty="0">
                          <a:effectLst/>
                          <a:latin typeface="標楷體" panose="03000509000000000000" pitchFamily="65" charset="-120"/>
                          <a:ea typeface="標楷體" panose="03000509000000000000" pitchFamily="65" charset="-120"/>
                        </a:rPr>
                        <a:t>子女</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父母</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員工</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配偶</a:t>
                      </a:r>
                      <a:r>
                        <a:rPr lang="en-US" altLang="zh-TW" sz="2400" u="none" strike="noStrike" dirty="0">
                          <a:effectLst/>
                          <a:latin typeface="標楷體" panose="03000509000000000000" pitchFamily="65" charset="-120"/>
                          <a:ea typeface="標楷體" panose="03000509000000000000" pitchFamily="65" charset="-120"/>
                        </a:rPr>
                        <a:t>/</a:t>
                      </a:r>
                    </a:p>
                    <a:p>
                      <a:pPr algn="ctr" fontAlgn="ctr"/>
                      <a:r>
                        <a:rPr lang="zh-TW" altLang="en-US" sz="2400" u="none" strike="noStrike" dirty="0">
                          <a:effectLst/>
                          <a:latin typeface="標楷體" panose="03000509000000000000" pitchFamily="65" charset="-120"/>
                          <a:ea typeface="標楷體" panose="03000509000000000000" pitchFamily="65" charset="-120"/>
                        </a:rPr>
                        <a:t>子女</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父母</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5509132"/>
                  </a:ext>
                </a:extLst>
              </a:tr>
              <a:tr h="413031">
                <a:tc>
                  <a:txBody>
                    <a:bodyPr/>
                    <a:lstStyle/>
                    <a:p>
                      <a:pPr algn="ctr" fontAlgn="ctr"/>
                      <a:r>
                        <a:rPr lang="zh-TW" altLang="en-US" sz="2400" b="1" u="none" strike="noStrike" dirty="0">
                          <a:solidFill>
                            <a:srgbClr val="FF0000"/>
                          </a:solidFill>
                          <a:effectLst/>
                          <a:latin typeface="標楷體" panose="03000509000000000000" pitchFamily="65" charset="-120"/>
                          <a:ea typeface="標楷體" panose="03000509000000000000" pitchFamily="65" charset="-120"/>
                        </a:rPr>
                        <a:t>異動提高保額</a:t>
                      </a:r>
                      <a:endParaRPr lang="zh-TW" altLang="en-US" sz="2400" b="1"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2771286872"/>
                  </a:ext>
                </a:extLst>
              </a:tr>
              <a:tr h="413031">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異動降低保額</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a:p>
                  </a:txBody>
                  <a:tcPr/>
                </a:tc>
                <a:tc>
                  <a:txBody>
                    <a:bodyPr/>
                    <a:lstStyle/>
                    <a:p>
                      <a:pPr algn="ctr" fontAlgn="ct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27266020"/>
                  </a:ext>
                </a:extLst>
              </a:tr>
              <a:tr h="413031">
                <a:tc>
                  <a:txBody>
                    <a:bodyPr/>
                    <a:lstStyle/>
                    <a:p>
                      <a:pPr algn="ctr" fontAlgn="ctr"/>
                      <a:r>
                        <a:rPr lang="zh-TW" altLang="en-US" sz="2400" u="none" strike="noStrike" dirty="0">
                          <a:effectLst/>
                          <a:latin typeface="標楷體" panose="03000509000000000000" pitchFamily="65" charset="-120"/>
                          <a:ea typeface="標楷體" panose="03000509000000000000" pitchFamily="65" charset="-120"/>
                        </a:rPr>
                        <a:t>不續保</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a:p>
                  </a:txBody>
                  <a:tcPr/>
                </a:tc>
                <a:tc>
                  <a:txBody>
                    <a:bodyPr/>
                    <a:lstStyle/>
                    <a:p>
                      <a:pPr algn="l" fontAlgn="ct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79565444"/>
                  </a:ext>
                </a:extLst>
              </a:tr>
            </a:tbl>
          </a:graphicData>
        </a:graphic>
      </p:graphicFrame>
    </p:spTree>
    <p:extLst>
      <p:ext uri="{BB962C8B-B14F-4D97-AF65-F5344CB8AC3E}">
        <p14:creationId xmlns:p14="http://schemas.microsoft.com/office/powerpoint/2010/main" val="317358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627784" y="1237758"/>
            <a:ext cx="8001000" cy="5543550"/>
            <a:chOff x="2627784" y="1237758"/>
            <a:chExt cx="8001000" cy="5543550"/>
          </a:xfrm>
        </p:grpSpPr>
        <p:pic>
          <p:nvPicPr>
            <p:cNvPr id="8" name="圖片 7"/>
            <p:cNvPicPr>
              <a:picLocks noChangeAspect="1"/>
            </p:cNvPicPr>
            <p:nvPr/>
          </p:nvPicPr>
          <p:blipFill>
            <a:blip r:embed="rId2"/>
            <a:stretch>
              <a:fillRect/>
            </a:stretch>
          </p:blipFill>
          <p:spPr>
            <a:xfrm>
              <a:off x="2627784" y="1237758"/>
              <a:ext cx="8001000" cy="5543550"/>
            </a:xfrm>
            <a:prstGeom prst="rect">
              <a:avLst/>
            </a:prstGeom>
          </p:spPr>
        </p:pic>
        <p:sp>
          <p:nvSpPr>
            <p:cNvPr id="11" name="矩形 10"/>
            <p:cNvSpPr/>
            <p:nvPr/>
          </p:nvSpPr>
          <p:spPr>
            <a:xfrm>
              <a:off x="10013132" y="4925025"/>
              <a:ext cx="307819" cy="30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rgbClr val="FF0000"/>
                  </a:solidFill>
                  <a:latin typeface="+mj-ea"/>
                  <a:ea typeface="+mj-ea"/>
                </a:rPr>
                <a:t>C</a:t>
              </a:r>
              <a:endParaRPr lang="zh-TW" altLang="en-US" sz="1200" b="1" dirty="0">
                <a:solidFill>
                  <a:srgbClr val="FF0000"/>
                </a:solidFill>
                <a:latin typeface="+mj-ea"/>
                <a:ea typeface="+mj-ea"/>
              </a:endParaRPr>
            </a:p>
          </p:txBody>
        </p:sp>
        <p:sp>
          <p:nvSpPr>
            <p:cNvPr id="12" name="矩形 11"/>
            <p:cNvSpPr/>
            <p:nvPr/>
          </p:nvSpPr>
          <p:spPr>
            <a:xfrm>
              <a:off x="10013132" y="5484962"/>
              <a:ext cx="307819" cy="27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rgbClr val="FF0000"/>
                  </a:solidFill>
                  <a:latin typeface="+mj-ea"/>
                  <a:ea typeface="+mj-ea"/>
                </a:rPr>
                <a:t>E</a:t>
              </a:r>
              <a:endParaRPr lang="zh-TW" altLang="en-US" sz="1200" b="1" dirty="0">
                <a:solidFill>
                  <a:srgbClr val="FF0000"/>
                </a:solidFill>
                <a:latin typeface="+mj-ea"/>
                <a:ea typeface="+mj-ea"/>
              </a:endParaRPr>
            </a:p>
          </p:txBody>
        </p:sp>
        <p:sp>
          <p:nvSpPr>
            <p:cNvPr id="14" name="矩形 13"/>
            <p:cNvSpPr/>
            <p:nvPr/>
          </p:nvSpPr>
          <p:spPr>
            <a:xfrm>
              <a:off x="10013132" y="5861091"/>
              <a:ext cx="307819" cy="27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rgbClr val="FF0000"/>
                  </a:solidFill>
                  <a:latin typeface="+mj-ea"/>
                  <a:ea typeface="+mj-ea"/>
                </a:rPr>
                <a:t>E</a:t>
              </a:r>
              <a:endParaRPr lang="zh-TW" altLang="en-US" sz="1200" b="1" dirty="0">
                <a:solidFill>
                  <a:srgbClr val="FF0000"/>
                </a:solidFill>
                <a:latin typeface="+mj-ea"/>
                <a:ea typeface="+mj-ea"/>
              </a:endParaRPr>
            </a:p>
          </p:txBody>
        </p:sp>
        <p:sp>
          <p:nvSpPr>
            <p:cNvPr id="15" name="矩形 14"/>
            <p:cNvSpPr/>
            <p:nvPr/>
          </p:nvSpPr>
          <p:spPr>
            <a:xfrm>
              <a:off x="10011622" y="6185755"/>
              <a:ext cx="307819" cy="27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rgbClr val="FF0000"/>
                  </a:solidFill>
                  <a:latin typeface="+mj-ea"/>
                  <a:ea typeface="+mj-ea"/>
                </a:rPr>
                <a:t>E</a:t>
              </a:r>
              <a:endParaRPr lang="zh-TW" altLang="en-US" sz="1200" b="1" dirty="0">
                <a:solidFill>
                  <a:srgbClr val="FF0000"/>
                </a:solidFill>
                <a:latin typeface="+mj-ea"/>
                <a:ea typeface="+mj-ea"/>
              </a:endParaRPr>
            </a:p>
          </p:txBody>
        </p:sp>
      </p:grpSp>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08502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9" name="內容版面配置區 2"/>
          <p:cNvSpPr txBox="1">
            <a:spLocks/>
          </p:cNvSpPr>
          <p:nvPr/>
        </p:nvSpPr>
        <p:spPr>
          <a:xfrm>
            <a:off x="179512" y="1482172"/>
            <a:ext cx="2448272" cy="4320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Font typeface="Arial" panose="020B0604020202020204" pitchFamily="34" charset="0"/>
              <a:buNone/>
            </a:pPr>
            <a:r>
              <a:rPr lang="zh-TW" altLang="en-US" sz="2400" dirty="0">
                <a:solidFill>
                  <a:srgbClr val="0066FF"/>
                </a:solidFill>
                <a:latin typeface="標楷體" panose="03000509000000000000" pitchFamily="65" charset="-120"/>
                <a:ea typeface="標楷體" panose="03000509000000000000" pitchFamily="65" charset="-120"/>
                <a:sym typeface="Wingdings" pitchFamily="2" charset="2"/>
              </a:rPr>
              <a:t>調查表填寫範例</a:t>
            </a:r>
          </a:p>
        </p:txBody>
      </p:sp>
      <p:sp>
        <p:nvSpPr>
          <p:cNvPr id="10" name="Google Shape;174;p23"/>
          <p:cNvSpPr txBox="1"/>
          <p:nvPr/>
        </p:nvSpPr>
        <p:spPr>
          <a:xfrm>
            <a:off x="2133871" y="2780928"/>
            <a:ext cx="8803434" cy="1077178"/>
          </a:xfrm>
          <a:prstGeom prst="rect">
            <a:avLst/>
          </a:prstGeom>
          <a:solidFill>
            <a:srgbClr val="767500"/>
          </a:solidFill>
          <a:ln w="25400" cap="flat" cmpd="sng">
            <a:solidFill>
              <a:schemeClr val="bg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zh-TW" altLang="en-US" sz="3200" b="1" i="0" u="none" dirty="0">
                <a:solidFill>
                  <a:schemeClr val="bg1"/>
                </a:solidFill>
                <a:latin typeface="Arial"/>
                <a:ea typeface="Arial"/>
                <a:cs typeface="Arial"/>
                <a:sym typeface="Arial"/>
              </a:rPr>
              <a:t>加保：完全新加入</a:t>
            </a:r>
            <a:endParaRPr lang="en-US" altLang="zh-TW" sz="3200" b="1" i="0" u="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Arial"/>
              <a:buNone/>
            </a:pPr>
            <a:r>
              <a:rPr lang="zh-TW" altLang="en-US" sz="3200" b="1" i="0" u="none" dirty="0">
                <a:solidFill>
                  <a:schemeClr val="bg1"/>
                </a:solidFill>
                <a:latin typeface="Arial"/>
                <a:ea typeface="Arial"/>
                <a:cs typeface="Arial"/>
                <a:sym typeface="Arial"/>
              </a:rPr>
              <a:t>調整：計劃別變更</a:t>
            </a:r>
            <a:r>
              <a:rPr lang="en-US" sz="3200" b="1" i="0" u="none" dirty="0">
                <a:solidFill>
                  <a:schemeClr val="bg1"/>
                </a:solidFill>
                <a:latin typeface="Arial"/>
                <a:ea typeface="Arial"/>
                <a:cs typeface="Arial"/>
                <a:sym typeface="Arial"/>
              </a:rPr>
              <a:t>(</a:t>
            </a:r>
            <a:r>
              <a:rPr lang="zh-TW" altLang="en-US" sz="3200" b="1" dirty="0">
                <a:solidFill>
                  <a:schemeClr val="bg1"/>
                </a:solidFill>
                <a:latin typeface="Arial"/>
                <a:ea typeface="Arial"/>
                <a:cs typeface="Arial"/>
                <a:sym typeface="Arial"/>
              </a:rPr>
              <a:t>例：升級加</a:t>
            </a:r>
            <a:r>
              <a:rPr lang="en-US" altLang="zh-TW" sz="3200" b="1" dirty="0">
                <a:solidFill>
                  <a:schemeClr val="bg1"/>
                </a:solidFill>
                <a:latin typeface="Arial"/>
                <a:ea typeface="Arial"/>
                <a:cs typeface="Arial"/>
                <a:sym typeface="Arial"/>
              </a:rPr>
              <a:t>/</a:t>
            </a:r>
            <a:r>
              <a:rPr lang="zh-TW" altLang="en-US" sz="3200" b="1" dirty="0">
                <a:solidFill>
                  <a:schemeClr val="bg1"/>
                </a:solidFill>
                <a:latin typeface="Arial"/>
                <a:ea typeface="Arial"/>
                <a:cs typeface="Arial"/>
                <a:sym typeface="Arial"/>
              </a:rPr>
              <a:t>退保重大疾病險</a:t>
            </a:r>
            <a:r>
              <a:rPr lang="en-US" sz="3200" b="1" i="0" u="none" dirty="0">
                <a:solidFill>
                  <a:schemeClr val="bg1"/>
                </a:solidFill>
                <a:latin typeface="Arial"/>
                <a:ea typeface="Arial"/>
                <a:cs typeface="Arial"/>
                <a:sym typeface="Arial"/>
              </a:rPr>
              <a:t>)</a:t>
            </a:r>
            <a:endParaRPr sz="2000" dirty="0">
              <a:solidFill>
                <a:schemeClr val="bg1"/>
              </a:solidFill>
            </a:endParaRPr>
          </a:p>
        </p:txBody>
      </p:sp>
      <p:sp>
        <p:nvSpPr>
          <p:cNvPr id="2" name="矩形 1"/>
          <p:cNvSpPr/>
          <p:nvPr/>
        </p:nvSpPr>
        <p:spPr>
          <a:xfrm>
            <a:off x="2657589" y="1237758"/>
            <a:ext cx="928216" cy="30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latin typeface="+mj-ea"/>
                <a:ea typeface="+mj-ea"/>
              </a:rPr>
              <a:t>113</a:t>
            </a:r>
            <a:r>
              <a:rPr lang="zh-TW" altLang="en-US" sz="1200" dirty="0">
                <a:solidFill>
                  <a:schemeClr val="tx1"/>
                </a:solidFill>
                <a:latin typeface="+mj-ea"/>
                <a:ea typeface="+mj-ea"/>
              </a:rPr>
              <a:t>年度</a:t>
            </a:r>
          </a:p>
        </p:txBody>
      </p:sp>
    </p:spTree>
    <p:extLst>
      <p:ext uri="{BB962C8B-B14F-4D97-AF65-F5344CB8AC3E}">
        <p14:creationId xmlns:p14="http://schemas.microsoft.com/office/powerpoint/2010/main" val="354918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08502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9" name="內容版面配置區 2"/>
          <p:cNvSpPr txBox="1">
            <a:spLocks/>
          </p:cNvSpPr>
          <p:nvPr/>
        </p:nvSpPr>
        <p:spPr>
          <a:xfrm>
            <a:off x="179512" y="1482172"/>
            <a:ext cx="2448272" cy="4320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Font typeface="Arial" panose="020B0604020202020204" pitchFamily="34" charset="0"/>
              <a:buNone/>
            </a:pPr>
            <a:r>
              <a:rPr lang="zh-TW" altLang="en-US" sz="2400" dirty="0">
                <a:solidFill>
                  <a:srgbClr val="0066FF"/>
                </a:solidFill>
                <a:latin typeface="標楷體" panose="03000509000000000000" pitchFamily="65" charset="-120"/>
                <a:ea typeface="標楷體" panose="03000509000000000000" pitchFamily="65" charset="-120"/>
                <a:sym typeface="Wingdings" pitchFamily="2" charset="2"/>
              </a:rPr>
              <a:t>調查表填寫範例</a:t>
            </a:r>
          </a:p>
        </p:txBody>
      </p:sp>
      <p:sp>
        <p:nvSpPr>
          <p:cNvPr id="11" name="矩形 10"/>
          <p:cNvSpPr/>
          <p:nvPr/>
        </p:nvSpPr>
        <p:spPr>
          <a:xfrm>
            <a:off x="2745888" y="2111288"/>
            <a:ext cx="7772373" cy="646331"/>
          </a:xfrm>
          <a:prstGeom prst="rect">
            <a:avLst/>
          </a:prstGeom>
        </p:spPr>
        <p:txBody>
          <a:bodyPr wrap="square">
            <a:spAutoFit/>
          </a:bodyPr>
          <a:lstStyle/>
          <a:p>
            <a:pPr algn="l"/>
            <a:r>
              <a:rPr lang="zh-TW" altLang="en-US" sz="1800" dirty="0"/>
              <a:t>金管規範</a:t>
            </a:r>
            <a:r>
              <a:rPr lang="en-US" altLang="zh-TW" sz="1800" dirty="0"/>
              <a:t>(</a:t>
            </a:r>
            <a:r>
              <a:rPr lang="zh-TW" altLang="en-US" sz="1800" dirty="0"/>
              <a:t>金管保壽字第</a:t>
            </a:r>
            <a:r>
              <a:rPr lang="en-US" altLang="zh-TW" sz="1800" dirty="0"/>
              <a:t>1080494305</a:t>
            </a:r>
            <a:r>
              <a:rPr lang="zh-TW" altLang="en-US" sz="1800" dirty="0"/>
              <a:t>號函</a:t>
            </a:r>
            <a:r>
              <a:rPr lang="en-US" altLang="zh-TW" sz="1800" dirty="0"/>
              <a:t>)</a:t>
            </a:r>
            <a:r>
              <a:rPr lang="zh-TW" altLang="en-US" sz="1800" dirty="0"/>
              <a:t>投保實支付型醫療險</a:t>
            </a:r>
            <a:r>
              <a:rPr lang="en-US" altLang="zh-TW" sz="1800" dirty="0"/>
              <a:t>(</a:t>
            </a:r>
            <a:r>
              <a:rPr lang="zh-TW" altLang="en-US" sz="1800" dirty="0"/>
              <a:t>含傷害醫療</a:t>
            </a:r>
            <a:r>
              <a:rPr lang="en-US" altLang="zh-TW" sz="1800" dirty="0"/>
              <a:t>)</a:t>
            </a:r>
            <a:r>
              <a:rPr lang="zh-TW" altLang="en-US" sz="1800" dirty="0"/>
              <a:t>累計同業上限三張。</a:t>
            </a:r>
          </a:p>
        </p:txBody>
      </p:sp>
      <p:pic>
        <p:nvPicPr>
          <p:cNvPr id="12" name="圖片 11"/>
          <p:cNvPicPr>
            <a:picLocks noChangeAspect="1"/>
          </p:cNvPicPr>
          <p:nvPr/>
        </p:nvPicPr>
        <p:blipFill>
          <a:blip r:embed="rId3"/>
          <a:stretch>
            <a:fillRect/>
          </a:stretch>
        </p:blipFill>
        <p:spPr>
          <a:xfrm>
            <a:off x="1875790" y="3258779"/>
            <a:ext cx="8724900" cy="2228850"/>
          </a:xfrm>
          <a:prstGeom prst="rect">
            <a:avLst/>
          </a:prstGeom>
        </p:spPr>
      </p:pic>
      <p:graphicFrame>
        <p:nvGraphicFramePr>
          <p:cNvPr id="17" name="物件 16"/>
          <p:cNvGraphicFramePr>
            <a:graphicFrameLocks noChangeAspect="1"/>
          </p:cNvGraphicFramePr>
          <p:nvPr>
            <p:extLst>
              <p:ext uri="{D42A27DB-BD31-4B8C-83A1-F6EECF244321}">
                <p14:modId xmlns:p14="http://schemas.microsoft.com/office/powerpoint/2010/main" val="473519263"/>
              </p:ext>
            </p:extLst>
          </p:nvPr>
        </p:nvGraphicFramePr>
        <p:xfrm>
          <a:off x="1347346" y="2208099"/>
          <a:ext cx="914400" cy="800100"/>
        </p:xfrm>
        <a:graphic>
          <a:graphicData uri="http://schemas.openxmlformats.org/presentationml/2006/ole">
            <mc:AlternateContent xmlns:mc="http://schemas.openxmlformats.org/markup-compatibility/2006">
              <mc:Choice xmlns:v="urn:schemas-microsoft-com:vml" Requires="v">
                <p:oleObj spid="_x0000_s1029" name="Acrobat Document" showAsIcon="1" r:id="rId4" imgW="914400" imgH="800280" progId="Acrobat.Document.DC">
                  <p:embed/>
                </p:oleObj>
              </mc:Choice>
              <mc:Fallback>
                <p:oleObj name="Acrobat Document" showAsIcon="1" r:id="rId4" imgW="914400" imgH="800280" progId="Acrobat.Document.DC">
                  <p:embed/>
                  <p:pic>
                    <p:nvPicPr>
                      <p:cNvPr id="0" name=""/>
                      <p:cNvPicPr/>
                      <p:nvPr/>
                    </p:nvPicPr>
                    <p:blipFill>
                      <a:blip r:embed="rId5"/>
                      <a:stretch>
                        <a:fillRect/>
                      </a:stretch>
                    </p:blipFill>
                    <p:spPr>
                      <a:xfrm>
                        <a:off x="1347346" y="2208099"/>
                        <a:ext cx="914400" cy="800100"/>
                      </a:xfrm>
                      <a:prstGeom prst="rect">
                        <a:avLst/>
                      </a:prstGeom>
                    </p:spPr>
                  </p:pic>
                </p:oleObj>
              </mc:Fallback>
            </mc:AlternateContent>
          </a:graphicData>
        </a:graphic>
      </p:graphicFrame>
      <p:sp>
        <p:nvSpPr>
          <p:cNvPr id="18" name="矩形 17"/>
          <p:cNvSpPr/>
          <p:nvPr/>
        </p:nvSpPr>
        <p:spPr>
          <a:xfrm>
            <a:off x="1804546" y="4639420"/>
            <a:ext cx="8642471" cy="48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latin typeface="標楷體" panose="03000509000000000000" pitchFamily="65" charset="-120"/>
                <a:ea typeface="標楷體" panose="03000509000000000000" pitchFamily="65" charset="-120"/>
              </a:rPr>
              <a:t>本保險計劃係由凱基人壽保險</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股</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公司提供，詳細之保險保障及相關之權益係以本公司與凱基人壽保險</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股</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公司簽訂之保險單及條款為準。</a:t>
            </a:r>
            <a:endParaRPr lang="en-US" altLang="zh-TW" sz="1100" dirty="0">
              <a:solidFill>
                <a:schemeClr val="tx1"/>
              </a:solidFill>
              <a:latin typeface="標楷體" panose="03000509000000000000" pitchFamily="65" charset="-120"/>
              <a:ea typeface="標楷體" panose="03000509000000000000" pitchFamily="65" charset="-120"/>
            </a:endParaRPr>
          </a:p>
          <a:p>
            <a:r>
              <a:rPr lang="zh-TW" altLang="en-US" sz="1100" dirty="0">
                <a:solidFill>
                  <a:schemeClr val="tx1"/>
                </a:solidFill>
                <a:latin typeface="標楷體" panose="03000509000000000000" pitchFamily="65" charset="-120"/>
                <a:ea typeface="標楷體" panose="03000509000000000000" pitchFamily="65" charset="-120"/>
              </a:rPr>
              <a:t>凱基人壽依核保處理制度及程度，保留承保與否之權力</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若為套裝商品將所有險種不予承保</a:t>
            </a:r>
            <a:r>
              <a:rPr lang="en-US" altLang="zh-TW" sz="1100" dirty="0">
                <a:solidFill>
                  <a:schemeClr val="tx1"/>
                </a:solidFill>
                <a:latin typeface="標楷體" panose="03000509000000000000" pitchFamily="65" charset="-120"/>
                <a:ea typeface="標楷體" panose="03000509000000000000" pitchFamily="65" charset="-120"/>
              </a:rPr>
              <a:t>)</a:t>
            </a:r>
            <a:r>
              <a:rPr lang="zh-TW" altLang="en-US" sz="1100" dirty="0">
                <a:solidFill>
                  <a:schemeClr val="tx1"/>
                </a:solidFill>
                <a:latin typeface="標楷體" panose="03000509000000000000" pitchFamily="65" charset="-120"/>
                <a:ea typeface="標楷體" panose="03000509000000000000" pitchFamily="65" charset="-120"/>
              </a:rPr>
              <a:t>。</a:t>
            </a:r>
          </a:p>
        </p:txBody>
      </p:sp>
      <p:grpSp>
        <p:nvGrpSpPr>
          <p:cNvPr id="13" name="群組 12">
            <a:extLst>
              <a:ext uri="{FF2B5EF4-FFF2-40B4-BE49-F238E27FC236}">
                <a16:creationId xmlns="" xmlns:a16="http://schemas.microsoft.com/office/drawing/2014/main" id="{0C1C2BE3-D854-514A-BAFC-8EC1B589EEDE}"/>
              </a:ext>
            </a:extLst>
          </p:cNvPr>
          <p:cNvGrpSpPr/>
          <p:nvPr/>
        </p:nvGrpSpPr>
        <p:grpSpPr>
          <a:xfrm>
            <a:off x="2627784" y="3332701"/>
            <a:ext cx="6734003" cy="2656088"/>
            <a:chOff x="1108719" y="2754294"/>
            <a:chExt cx="6734003" cy="2656088"/>
          </a:xfrm>
        </p:grpSpPr>
        <p:sp>
          <p:nvSpPr>
            <p:cNvPr id="14" name="Google Shape;173;p23"/>
            <p:cNvSpPr/>
            <p:nvPr/>
          </p:nvSpPr>
          <p:spPr>
            <a:xfrm>
              <a:off x="5421722" y="2754294"/>
              <a:ext cx="2421000" cy="792088"/>
            </a:xfrm>
            <a:prstGeom prst="ellipse">
              <a:avLst/>
            </a:prstGeom>
            <a:noFill/>
            <a:ln w="88900" cap="flat" cmpd="sng">
              <a:solidFill>
                <a:srgbClr val="00B0F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75;p23"/>
            <p:cNvSpPr/>
            <p:nvPr/>
          </p:nvSpPr>
          <p:spPr>
            <a:xfrm rot="13398314">
              <a:off x="4306440" y="3998254"/>
              <a:ext cx="1082724" cy="792190"/>
            </a:xfrm>
            <a:prstGeom prst="downArrow">
              <a:avLst>
                <a:gd name="adj1" fmla="val 108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76;p23"/>
            <p:cNvSpPr txBox="1"/>
            <p:nvPr/>
          </p:nvSpPr>
          <p:spPr>
            <a:xfrm>
              <a:off x="1108719" y="4786382"/>
              <a:ext cx="3276600" cy="624000"/>
            </a:xfrm>
            <a:prstGeom prst="rect">
              <a:avLst/>
            </a:pr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800"/>
                <a:buFont typeface="Arial"/>
                <a:buNone/>
              </a:pPr>
              <a:r>
                <a:rPr lang="en-US" sz="2800" b="1" i="0" u="none" dirty="0" err="1">
                  <a:solidFill>
                    <a:srgbClr val="FFFF00"/>
                  </a:solidFill>
                  <a:latin typeface="Arial"/>
                  <a:ea typeface="Arial"/>
                  <a:cs typeface="Arial"/>
                  <a:sym typeface="Arial"/>
                </a:rPr>
                <a:t>記得要簽名很重要</a:t>
              </a:r>
              <a:endParaRPr dirty="0"/>
            </a:p>
          </p:txBody>
        </p:sp>
      </p:grpSp>
    </p:spTree>
    <p:extLst>
      <p:ext uri="{BB962C8B-B14F-4D97-AF65-F5344CB8AC3E}">
        <p14:creationId xmlns:p14="http://schemas.microsoft.com/office/powerpoint/2010/main" val="30269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4076386" y="374977"/>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9" name="內容版面配置區 2"/>
          <p:cNvSpPr txBox="1">
            <a:spLocks/>
          </p:cNvSpPr>
          <p:nvPr/>
        </p:nvSpPr>
        <p:spPr>
          <a:xfrm>
            <a:off x="138066" y="831489"/>
            <a:ext cx="2448272" cy="43204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None/>
            </a:pPr>
            <a:r>
              <a:rPr lang="zh-TW" altLang="en-US" sz="2400" dirty="0">
                <a:solidFill>
                  <a:srgbClr val="0066FF"/>
                </a:solidFill>
                <a:latin typeface="標楷體" panose="03000509000000000000" pitchFamily="65" charset="-120"/>
                <a:ea typeface="標楷體" panose="03000509000000000000" pitchFamily="65" charset="-120"/>
                <a:sym typeface="Wingdings" pitchFamily="2" charset="2"/>
              </a:rPr>
              <a:t>健康聲明書填寫範例</a:t>
            </a:r>
          </a:p>
        </p:txBody>
      </p:sp>
      <p:sp>
        <p:nvSpPr>
          <p:cNvPr id="2" name="矩形 1"/>
          <p:cNvSpPr/>
          <p:nvPr/>
        </p:nvSpPr>
        <p:spPr>
          <a:xfrm>
            <a:off x="2657589" y="1237758"/>
            <a:ext cx="928216" cy="30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latin typeface="+mj-ea"/>
                <a:ea typeface="+mj-ea"/>
              </a:rPr>
              <a:t>113</a:t>
            </a:r>
            <a:r>
              <a:rPr lang="zh-TW" altLang="en-US" sz="1200" dirty="0">
                <a:solidFill>
                  <a:schemeClr val="tx1"/>
                </a:solidFill>
                <a:latin typeface="+mj-ea"/>
                <a:ea typeface="+mj-ea"/>
              </a:rPr>
              <a:t>年度</a:t>
            </a:r>
          </a:p>
        </p:txBody>
      </p:sp>
      <p:pic>
        <p:nvPicPr>
          <p:cNvPr id="18" name="圖片 17"/>
          <p:cNvPicPr>
            <a:picLocks noChangeAspect="1"/>
          </p:cNvPicPr>
          <p:nvPr/>
        </p:nvPicPr>
        <p:blipFill>
          <a:blip r:embed="rId2"/>
          <a:stretch>
            <a:fillRect/>
          </a:stretch>
        </p:blipFill>
        <p:spPr>
          <a:xfrm>
            <a:off x="2451985" y="1047513"/>
            <a:ext cx="9076190" cy="5812387"/>
          </a:xfrm>
          <a:prstGeom prst="rect">
            <a:avLst/>
          </a:prstGeom>
        </p:spPr>
      </p:pic>
      <p:pic>
        <p:nvPicPr>
          <p:cNvPr id="3" name="圖片 2"/>
          <p:cNvPicPr>
            <a:picLocks noChangeAspect="1"/>
          </p:cNvPicPr>
          <p:nvPr/>
        </p:nvPicPr>
        <p:blipFill>
          <a:blip r:embed="rId3"/>
          <a:stretch>
            <a:fillRect/>
          </a:stretch>
        </p:blipFill>
        <p:spPr>
          <a:xfrm>
            <a:off x="2800092" y="903175"/>
            <a:ext cx="8555775" cy="669166"/>
          </a:xfrm>
          <a:prstGeom prst="rect">
            <a:avLst/>
          </a:prstGeom>
        </p:spPr>
      </p:pic>
    </p:spTree>
    <p:extLst>
      <p:ext uri="{BB962C8B-B14F-4D97-AF65-F5344CB8AC3E}">
        <p14:creationId xmlns:p14="http://schemas.microsoft.com/office/powerpoint/2010/main" val="387270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3923986" y="4467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9" name="內容版面配置區 2"/>
          <p:cNvSpPr txBox="1">
            <a:spLocks/>
          </p:cNvSpPr>
          <p:nvPr/>
        </p:nvSpPr>
        <p:spPr>
          <a:xfrm>
            <a:off x="281112" y="831489"/>
            <a:ext cx="2695768" cy="43204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None/>
            </a:pPr>
            <a:r>
              <a:rPr lang="zh-TW" altLang="en-US" sz="2400" dirty="0">
                <a:solidFill>
                  <a:srgbClr val="0066FF"/>
                </a:solidFill>
                <a:latin typeface="標楷體" panose="03000509000000000000" pitchFamily="65" charset="-120"/>
                <a:ea typeface="標楷體" panose="03000509000000000000" pitchFamily="65" charset="-120"/>
                <a:sym typeface="Wingdings" pitchFamily="2" charset="2"/>
              </a:rPr>
              <a:t>健康聲明書填寫範例</a:t>
            </a:r>
          </a:p>
        </p:txBody>
      </p:sp>
      <p:pic>
        <p:nvPicPr>
          <p:cNvPr id="8" name="圖片 7"/>
          <p:cNvPicPr>
            <a:picLocks noChangeAspect="1"/>
          </p:cNvPicPr>
          <p:nvPr/>
        </p:nvPicPr>
        <p:blipFill rotWithShape="1">
          <a:blip r:embed="rId2"/>
          <a:srcRect l="829" r="1349"/>
          <a:stretch/>
        </p:blipFill>
        <p:spPr>
          <a:xfrm>
            <a:off x="2764286" y="1047513"/>
            <a:ext cx="8761090" cy="5660971"/>
          </a:xfrm>
          <a:prstGeom prst="rect">
            <a:avLst/>
          </a:prstGeom>
        </p:spPr>
      </p:pic>
    </p:spTree>
    <p:extLst>
      <p:ext uri="{BB962C8B-B14F-4D97-AF65-F5344CB8AC3E}">
        <p14:creationId xmlns:p14="http://schemas.microsoft.com/office/powerpoint/2010/main" val="119362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3852866" y="599156"/>
            <a:ext cx="5573032" cy="448357"/>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團險內容簡介   自費案</a:t>
            </a:r>
          </a:p>
        </p:txBody>
      </p:sp>
      <p:sp>
        <p:nvSpPr>
          <p:cNvPr id="10" name="內容版面配置區 2"/>
          <p:cNvSpPr txBox="1">
            <a:spLocks/>
          </p:cNvSpPr>
          <p:nvPr/>
        </p:nvSpPr>
        <p:spPr>
          <a:xfrm>
            <a:off x="125973" y="825516"/>
            <a:ext cx="3312368" cy="4439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Font typeface="Arial" panose="020B0604020202020204" pitchFamily="34" charset="0"/>
              <a:buNone/>
            </a:pPr>
            <a:r>
              <a:rPr lang="zh-TW" altLang="en-US" sz="2400" dirty="0">
                <a:solidFill>
                  <a:srgbClr val="0066FF"/>
                </a:solidFill>
                <a:latin typeface="微軟正黑體" panose="020B0604030504040204" pitchFamily="34" charset="-120"/>
                <a:ea typeface="微軟正黑體" panose="020B0604030504040204" pitchFamily="34" charset="-120"/>
                <a:sym typeface="Wingdings" pitchFamily="2" charset="2"/>
              </a:rPr>
              <a:t>健康聲明書填寫範例</a:t>
            </a:r>
          </a:p>
        </p:txBody>
      </p:sp>
      <p:pic>
        <p:nvPicPr>
          <p:cNvPr id="11" name="圖片 10"/>
          <p:cNvPicPr>
            <a:picLocks noChangeAspect="1"/>
          </p:cNvPicPr>
          <p:nvPr/>
        </p:nvPicPr>
        <p:blipFill rotWithShape="1">
          <a:blip r:embed="rId2"/>
          <a:srcRect r="1102" b="19221"/>
          <a:stretch/>
        </p:blipFill>
        <p:spPr>
          <a:xfrm>
            <a:off x="2627784" y="1666668"/>
            <a:ext cx="9079397" cy="4979283"/>
          </a:xfrm>
          <a:prstGeom prst="rect">
            <a:avLst/>
          </a:prstGeom>
          <a:ln>
            <a:solidFill>
              <a:srgbClr val="FF0000"/>
            </a:solidFill>
          </a:ln>
        </p:spPr>
      </p:pic>
      <p:sp>
        <p:nvSpPr>
          <p:cNvPr id="12" name="Google Shape;176;p23"/>
          <p:cNvSpPr txBox="1"/>
          <p:nvPr/>
        </p:nvSpPr>
        <p:spPr>
          <a:xfrm>
            <a:off x="4979289" y="4021549"/>
            <a:ext cx="3879341" cy="624000"/>
          </a:xfrm>
          <a:prstGeom prst="rect">
            <a:avLst/>
          </a:prstGeom>
          <a:solidFill>
            <a:srgbClr val="FF0000"/>
          </a:solidFill>
          <a:ln>
            <a:noFill/>
          </a:ln>
        </p:spPr>
        <p:txBody>
          <a:bodyPr spcFirstLastPara="1" wrap="square" lIns="91425" tIns="45700" rIns="91425" bIns="45700" anchor="t" anchorCtr="0">
            <a:noAutofit/>
          </a:bodyPr>
          <a:lstStyle/>
          <a:p>
            <a:pPr lvl="0">
              <a:buClr>
                <a:srgbClr val="FFFF00"/>
              </a:buClr>
              <a:buSzPts val="2800"/>
            </a:pPr>
            <a:r>
              <a:rPr lang="en-US" sz="2800" b="1" i="0" u="none" dirty="0">
                <a:solidFill>
                  <a:srgbClr val="FFFF00"/>
                </a:solidFill>
                <a:latin typeface="+mn-ea"/>
                <a:cs typeface="Arial"/>
                <a:sym typeface="Arial"/>
              </a:rPr>
              <a:t>※</a:t>
            </a:r>
            <a:r>
              <a:rPr lang="en-US" sz="2800" b="1" i="0" u="none" dirty="0" err="1">
                <a:solidFill>
                  <a:srgbClr val="FFFF00"/>
                </a:solidFill>
                <a:latin typeface="+mn-ea"/>
                <a:cs typeface="Arial"/>
                <a:sym typeface="Arial"/>
              </a:rPr>
              <a:t>記得要</a:t>
            </a:r>
            <a:r>
              <a:rPr lang="en-US" sz="2800" b="1" i="0" u="sng" dirty="0" err="1">
                <a:solidFill>
                  <a:srgbClr val="FFFF00"/>
                </a:solidFill>
                <a:latin typeface="+mn-ea"/>
                <a:cs typeface="Arial"/>
                <a:sym typeface="Arial"/>
              </a:rPr>
              <a:t>簽名</a:t>
            </a:r>
            <a:r>
              <a:rPr lang="en-US" sz="2800" b="1" i="0" dirty="0" err="1">
                <a:solidFill>
                  <a:srgbClr val="FFFF00"/>
                </a:solidFill>
                <a:latin typeface="+mn-ea"/>
                <a:cs typeface="Arial"/>
                <a:sym typeface="Arial"/>
              </a:rPr>
              <a:t>很重要</a:t>
            </a:r>
            <a:r>
              <a:rPr lang="en-US" altLang="zh-TW" sz="2800" b="1" dirty="0">
                <a:solidFill>
                  <a:srgbClr val="FFFF00"/>
                </a:solidFill>
                <a:latin typeface="+mn-ea"/>
                <a:cs typeface="Arial"/>
                <a:sym typeface="Arial"/>
              </a:rPr>
              <a:t> ※</a:t>
            </a:r>
            <a:endParaRPr sz="2800" dirty="0">
              <a:latin typeface="+mn-ea"/>
            </a:endParaRPr>
          </a:p>
        </p:txBody>
      </p:sp>
    </p:spTree>
    <p:extLst>
      <p:ext uri="{BB962C8B-B14F-4D97-AF65-F5344CB8AC3E}">
        <p14:creationId xmlns:p14="http://schemas.microsoft.com/office/powerpoint/2010/main" val="361518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2417" y="3051016"/>
            <a:ext cx="4480223" cy="707886"/>
          </a:xfrm>
          <a:prstGeom prst="rect">
            <a:avLst/>
          </a:prstGeom>
        </p:spPr>
        <p:txBody>
          <a:bodyPr wrap="square">
            <a:spAutoFit/>
          </a:bodyPr>
          <a:lstStyle/>
          <a:p>
            <a:r>
              <a:rPr lang="zh-TW" altLang="en-US" sz="4000" dirty="0">
                <a:latin typeface="標楷體" panose="03000509000000000000" pitchFamily="65" charset="-120"/>
                <a:ea typeface="標楷體" panose="03000509000000000000" pitchFamily="65" charset="-120"/>
              </a:rPr>
              <a:t>三、理賠申請簡介</a:t>
            </a:r>
          </a:p>
        </p:txBody>
      </p:sp>
    </p:spTree>
    <p:extLst>
      <p:ext uri="{BB962C8B-B14F-4D97-AF65-F5344CB8AC3E}">
        <p14:creationId xmlns:p14="http://schemas.microsoft.com/office/powerpoint/2010/main" val="143353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 xmlns:a16="http://schemas.microsoft.com/office/drawing/2014/main" id="{2109933C-94FC-0FDF-41E6-BB88919A6379}"/>
              </a:ext>
            </a:extLst>
          </p:cNvPr>
          <p:cNvSpPr>
            <a:spLocks noGrp="1"/>
          </p:cNvSpPr>
          <p:nvPr>
            <p:ph type="body" sz="quarter" idx="14"/>
          </p:nvPr>
        </p:nvSpPr>
        <p:spPr>
          <a:xfrm>
            <a:off x="931076" y="1313413"/>
            <a:ext cx="2046299" cy="672165"/>
          </a:xfrm>
        </p:spPr>
        <p:txBody>
          <a:bodyPr/>
          <a:lstStyle/>
          <a:p>
            <a:r>
              <a:rPr lang="zh-TW" altLang="en-US" sz="5400" dirty="0"/>
              <a:t>大綱</a:t>
            </a:r>
          </a:p>
        </p:txBody>
      </p:sp>
      <p:sp>
        <p:nvSpPr>
          <p:cNvPr id="5" name="矩形 4"/>
          <p:cNvSpPr/>
          <p:nvPr/>
        </p:nvSpPr>
        <p:spPr>
          <a:xfrm>
            <a:off x="11286565" y="6113929"/>
            <a:ext cx="484095" cy="317445"/>
          </a:xfrm>
          <a:prstGeom prst="rect">
            <a:avLst/>
          </a:prstGeom>
          <a:solidFill>
            <a:srgbClr val="003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6" name="矩形 5"/>
          <p:cNvSpPr/>
          <p:nvPr/>
        </p:nvSpPr>
        <p:spPr>
          <a:xfrm>
            <a:off x="3356517" y="1436077"/>
            <a:ext cx="5118812" cy="4154984"/>
          </a:xfrm>
          <a:prstGeom prst="rect">
            <a:avLst/>
          </a:prstGeom>
        </p:spPr>
        <p:txBody>
          <a:bodyPr wrap="square">
            <a:spAutoFit/>
          </a:bodyPr>
          <a:lstStyle/>
          <a:p>
            <a:pPr>
              <a:lnSpc>
                <a:spcPct val="150000"/>
              </a:lnSpc>
            </a:pPr>
            <a:r>
              <a:rPr lang="zh-TW" altLang="en-US" sz="4400" b="1" dirty="0">
                <a:solidFill>
                  <a:schemeClr val="bg1"/>
                </a:solidFill>
                <a:latin typeface="微軟正黑體" panose="020B0604030504040204" pitchFamily="34" charset="-120"/>
                <a:ea typeface="微軟正黑體" panose="020B0604030504040204" pitchFamily="34" charset="-120"/>
              </a:rPr>
              <a:t>一、凱基人壽簡介</a:t>
            </a:r>
          </a:p>
          <a:p>
            <a:pPr>
              <a:lnSpc>
                <a:spcPct val="150000"/>
              </a:lnSpc>
            </a:pPr>
            <a:r>
              <a:rPr lang="zh-TW" altLang="en-US" sz="4400" b="1" dirty="0">
                <a:solidFill>
                  <a:schemeClr val="bg1"/>
                </a:solidFill>
                <a:latin typeface="微軟正黑體" panose="020B0604030504040204" pitchFamily="34" charset="-120"/>
                <a:ea typeface="微軟正黑體" panose="020B0604030504040204" pitchFamily="34" charset="-120"/>
              </a:rPr>
              <a:t>二、團險內容簡介</a:t>
            </a:r>
          </a:p>
          <a:p>
            <a:pPr>
              <a:lnSpc>
                <a:spcPct val="150000"/>
              </a:lnSpc>
            </a:pPr>
            <a:r>
              <a:rPr lang="zh-TW" altLang="en-US" sz="4400" b="1" dirty="0">
                <a:solidFill>
                  <a:schemeClr val="bg1"/>
                </a:solidFill>
                <a:latin typeface="微軟正黑體" panose="020B0604030504040204" pitchFamily="34" charset="-120"/>
                <a:ea typeface="微軟正黑體" panose="020B0604030504040204" pitchFamily="34" charset="-120"/>
              </a:rPr>
              <a:t>三、理賠申請簡介</a:t>
            </a:r>
          </a:p>
          <a:p>
            <a:pPr>
              <a:lnSpc>
                <a:spcPct val="150000"/>
              </a:lnSpc>
            </a:pPr>
            <a:r>
              <a:rPr lang="zh-TW" altLang="en-US" sz="4400" b="1" dirty="0">
                <a:solidFill>
                  <a:schemeClr val="bg1"/>
                </a:solidFill>
                <a:latin typeface="微軟正黑體" panose="020B0604030504040204" pitchFamily="34" charset="-120"/>
                <a:ea typeface="微軟正黑體" panose="020B0604030504040204" pitchFamily="34" charset="-120"/>
              </a:rPr>
              <a:t>四、</a:t>
            </a:r>
            <a:r>
              <a:rPr lang="en-US" altLang="zh-TW" sz="4400" b="1" dirty="0">
                <a:solidFill>
                  <a:schemeClr val="bg1"/>
                </a:solidFill>
                <a:latin typeface="微軟正黑體" panose="020B0604030504040204" pitchFamily="34" charset="-120"/>
                <a:ea typeface="微軟正黑體" panose="020B0604030504040204" pitchFamily="34" charset="-120"/>
              </a:rPr>
              <a:t>Q   &amp;   A</a:t>
            </a:r>
          </a:p>
        </p:txBody>
      </p:sp>
    </p:spTree>
    <p:extLst>
      <p:ext uri="{BB962C8B-B14F-4D97-AF65-F5344CB8AC3E}">
        <p14:creationId xmlns:p14="http://schemas.microsoft.com/office/powerpoint/2010/main" val="36489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4294967295"/>
          </p:nvPr>
        </p:nvSpPr>
        <p:spPr>
          <a:xfrm>
            <a:off x="2996681" y="753782"/>
            <a:ext cx="4696232" cy="401233"/>
          </a:xfrm>
          <a:prstGeom prst="rect">
            <a:avLst/>
          </a:prstGeom>
        </p:spPr>
        <p:txBody>
          <a:bodyPr/>
          <a:lstStyle/>
          <a:p>
            <a:r>
              <a:rPr lang="zh-TW" altLang="en-US" sz="3200" dirty="0"/>
              <a:t>理賠申請簡介</a:t>
            </a:r>
            <a:r>
              <a:rPr lang="en-US" altLang="zh-TW" sz="3200" dirty="0"/>
              <a:t>-</a:t>
            </a:r>
            <a:r>
              <a:rPr lang="zh-TW" altLang="en-US" sz="3200" dirty="0"/>
              <a:t>具備文件</a:t>
            </a:r>
          </a:p>
        </p:txBody>
      </p:sp>
      <p:pic>
        <p:nvPicPr>
          <p:cNvPr id="4" name="圖片 3">
            <a:extLst>
              <a:ext uri="{FF2B5EF4-FFF2-40B4-BE49-F238E27FC236}">
                <a16:creationId xmlns="" xmlns:a16="http://schemas.microsoft.com/office/drawing/2014/main" id="{2F441B05-4353-6B4A-AEB6-413EDF6BF096}"/>
              </a:ext>
            </a:extLst>
          </p:cNvPr>
          <p:cNvPicPr>
            <a:picLocks noChangeAspect="1"/>
          </p:cNvPicPr>
          <p:nvPr/>
        </p:nvPicPr>
        <p:blipFill>
          <a:blip r:embed="rId2"/>
          <a:stretch>
            <a:fillRect/>
          </a:stretch>
        </p:blipFill>
        <p:spPr>
          <a:xfrm>
            <a:off x="2863645" y="1166172"/>
            <a:ext cx="7497165" cy="5691828"/>
          </a:xfrm>
          <a:prstGeom prst="rect">
            <a:avLst/>
          </a:prstGeom>
        </p:spPr>
      </p:pic>
    </p:spTree>
    <p:extLst>
      <p:ext uri="{BB962C8B-B14F-4D97-AF65-F5344CB8AC3E}">
        <p14:creationId xmlns:p14="http://schemas.microsoft.com/office/powerpoint/2010/main" val="415577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1"/>
          <p:cNvSpPr>
            <a:spLocks noGrp="1"/>
          </p:cNvSpPr>
          <p:nvPr>
            <p:ph type="body" sz="quarter" idx="4294967295"/>
          </p:nvPr>
        </p:nvSpPr>
        <p:spPr>
          <a:xfrm>
            <a:off x="3189720" y="678479"/>
            <a:ext cx="5201841" cy="401233"/>
          </a:xfrm>
          <a:prstGeom prst="rect">
            <a:avLst/>
          </a:prstGeom>
        </p:spPr>
        <p:txBody>
          <a:bodyPr/>
          <a:lstStyle/>
          <a:p>
            <a:r>
              <a:rPr lang="zh-TW" altLang="en-US" sz="3200" dirty="0"/>
              <a:t>理賠申請簡介</a:t>
            </a:r>
            <a:r>
              <a:rPr lang="en-US" altLang="zh-TW" sz="3200" dirty="0"/>
              <a:t>-</a:t>
            </a:r>
            <a:r>
              <a:rPr lang="zh-TW" altLang="en-US" sz="3200" dirty="0"/>
              <a:t>申請書填寫</a:t>
            </a:r>
          </a:p>
        </p:txBody>
      </p:sp>
      <p:pic>
        <p:nvPicPr>
          <p:cNvPr id="2" name="圖片 1"/>
          <p:cNvPicPr>
            <a:picLocks noChangeAspect="1"/>
          </p:cNvPicPr>
          <p:nvPr/>
        </p:nvPicPr>
        <p:blipFill>
          <a:blip r:embed="rId2"/>
          <a:stretch>
            <a:fillRect/>
          </a:stretch>
        </p:blipFill>
        <p:spPr>
          <a:xfrm>
            <a:off x="1343376" y="1588642"/>
            <a:ext cx="9565076" cy="4314318"/>
          </a:xfrm>
          <a:prstGeom prst="rect">
            <a:avLst/>
          </a:prstGeom>
        </p:spPr>
      </p:pic>
    </p:spTree>
    <p:extLst>
      <p:ext uri="{BB962C8B-B14F-4D97-AF65-F5344CB8AC3E}">
        <p14:creationId xmlns:p14="http://schemas.microsoft.com/office/powerpoint/2010/main" val="1764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2200624" y="1480629"/>
            <a:ext cx="7817136" cy="5223474"/>
          </a:xfrm>
          <a:prstGeom prst="rect">
            <a:avLst/>
          </a:prstGeom>
        </p:spPr>
      </p:pic>
      <p:sp>
        <p:nvSpPr>
          <p:cNvPr id="8" name="文字版面配置區 1"/>
          <p:cNvSpPr>
            <a:spLocks noGrp="1"/>
          </p:cNvSpPr>
          <p:nvPr>
            <p:ph type="body" sz="quarter" idx="4294967295"/>
          </p:nvPr>
        </p:nvSpPr>
        <p:spPr>
          <a:xfrm>
            <a:off x="3481377" y="678479"/>
            <a:ext cx="5255630" cy="401233"/>
          </a:xfrm>
          <a:prstGeom prst="rect">
            <a:avLst/>
          </a:prstGeom>
        </p:spPr>
        <p:txBody>
          <a:bodyPr/>
          <a:lstStyle/>
          <a:p>
            <a:r>
              <a:rPr lang="zh-TW" altLang="en-US" sz="3200" dirty="0"/>
              <a:t>理賠申請簡介</a:t>
            </a:r>
            <a:r>
              <a:rPr lang="en-US" altLang="zh-TW" sz="3200" dirty="0"/>
              <a:t>-</a:t>
            </a:r>
            <a:r>
              <a:rPr lang="zh-TW" altLang="en-US" sz="3200" dirty="0">
                <a:latin typeface="+mn-ea"/>
              </a:rPr>
              <a:t>申請書填寫</a:t>
            </a:r>
          </a:p>
        </p:txBody>
      </p:sp>
    </p:spTree>
    <p:extLst>
      <p:ext uri="{BB962C8B-B14F-4D97-AF65-F5344CB8AC3E}">
        <p14:creationId xmlns:p14="http://schemas.microsoft.com/office/powerpoint/2010/main" val="217816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1"/>
          <p:cNvSpPr>
            <a:spLocks noGrp="1"/>
          </p:cNvSpPr>
          <p:nvPr>
            <p:ph type="body" sz="quarter" idx="4294967295"/>
          </p:nvPr>
        </p:nvSpPr>
        <p:spPr>
          <a:xfrm>
            <a:off x="3481377" y="678479"/>
            <a:ext cx="5255630" cy="401233"/>
          </a:xfrm>
          <a:prstGeom prst="rect">
            <a:avLst/>
          </a:prstGeom>
        </p:spPr>
        <p:txBody>
          <a:bodyPr/>
          <a:lstStyle/>
          <a:p>
            <a:r>
              <a:rPr lang="zh-TW" altLang="en-US" sz="3200" dirty="0"/>
              <a:t>理賠申請簡介</a:t>
            </a:r>
            <a:r>
              <a:rPr lang="en-US" altLang="zh-TW" sz="3200" dirty="0"/>
              <a:t>-</a:t>
            </a:r>
            <a:r>
              <a:rPr lang="zh-TW" altLang="en-US" sz="3200" dirty="0">
                <a:latin typeface="+mn-ea"/>
              </a:rPr>
              <a:t>申請書填寫</a:t>
            </a:r>
          </a:p>
        </p:txBody>
      </p:sp>
      <p:pic>
        <p:nvPicPr>
          <p:cNvPr id="2" name="圖片 1"/>
          <p:cNvPicPr>
            <a:picLocks noChangeAspect="1"/>
          </p:cNvPicPr>
          <p:nvPr/>
        </p:nvPicPr>
        <p:blipFill>
          <a:blip r:embed="rId2"/>
          <a:stretch>
            <a:fillRect/>
          </a:stretch>
        </p:blipFill>
        <p:spPr>
          <a:xfrm>
            <a:off x="497557" y="1852826"/>
            <a:ext cx="11033688" cy="4060294"/>
          </a:xfrm>
          <a:prstGeom prst="rect">
            <a:avLst/>
          </a:prstGeom>
        </p:spPr>
      </p:pic>
    </p:spTree>
    <p:extLst>
      <p:ext uri="{BB962C8B-B14F-4D97-AF65-F5344CB8AC3E}">
        <p14:creationId xmlns:p14="http://schemas.microsoft.com/office/powerpoint/2010/main" val="379420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08395C91-C58C-DF23-A7BB-37758E7B01D1}"/>
              </a:ext>
            </a:extLst>
          </p:cNvPr>
          <p:cNvSpPr>
            <a:spLocks noGrp="1"/>
          </p:cNvSpPr>
          <p:nvPr>
            <p:ph type="body" sz="quarter" idx="4294967295"/>
          </p:nvPr>
        </p:nvSpPr>
        <p:spPr>
          <a:xfrm>
            <a:off x="351691" y="450167"/>
            <a:ext cx="11515189" cy="450165"/>
          </a:xfrm>
          <a:prstGeom prst="rect">
            <a:avLst/>
          </a:prstGeom>
        </p:spPr>
        <p:txBody>
          <a:bodyPr/>
          <a:lstStyle/>
          <a:p>
            <a:pPr marL="0" indent="0">
              <a:buNone/>
            </a:pPr>
            <a:r>
              <a:rPr lang="zh-TW" altLang="en-US" sz="3600" dirty="0"/>
              <a:t>理賠常見問題</a:t>
            </a:r>
            <a:endParaRPr lang="en-US" altLang="zh-TW" sz="3600" dirty="0"/>
          </a:p>
          <a:p>
            <a:pPr marL="0" indent="0">
              <a:buNone/>
            </a:pPr>
            <a:endParaRPr lang="en-US" altLang="zh-TW" sz="1100" dirty="0"/>
          </a:p>
          <a:p>
            <a:pPr marL="0" indent="0">
              <a:buNone/>
            </a:pPr>
            <a:r>
              <a:rPr lang="zh-TW" altLang="en-US" dirty="0">
                <a:solidFill>
                  <a:schemeClr val="accent1"/>
                </a:solidFill>
              </a:rPr>
              <a:t>收據為何要正本</a:t>
            </a:r>
            <a:r>
              <a:rPr lang="en-US" altLang="zh-TW" dirty="0">
                <a:solidFill>
                  <a:schemeClr val="accent1"/>
                </a:solidFill>
              </a:rPr>
              <a:t>?</a:t>
            </a:r>
          </a:p>
          <a:p>
            <a:pPr marL="0" indent="0">
              <a:buNone/>
            </a:pPr>
            <a:r>
              <a:rPr lang="zh-TW" altLang="en-US" dirty="0"/>
              <a:t>凱基人壽團體住院醫療保險 保單條款 保險金的申領 第十四條第三項 醫療費用收據正本及明細單</a:t>
            </a:r>
            <a:endParaRPr lang="en-US" altLang="zh-TW" dirty="0"/>
          </a:p>
          <a:p>
            <a:pPr marL="0" indent="0">
              <a:buNone/>
            </a:pPr>
            <a:r>
              <a:rPr lang="zh-TW" altLang="en-US" dirty="0">
                <a:solidFill>
                  <a:schemeClr val="accent1"/>
                </a:solidFill>
              </a:rPr>
              <a:t>門診手術賠什麼</a:t>
            </a:r>
            <a:r>
              <a:rPr lang="en-US" altLang="zh-TW" dirty="0">
                <a:solidFill>
                  <a:schemeClr val="accent1"/>
                </a:solidFill>
              </a:rPr>
              <a:t>?</a:t>
            </a:r>
          </a:p>
          <a:p>
            <a:pPr marL="0" indent="0">
              <a:buNone/>
            </a:pPr>
            <a:r>
              <a:rPr lang="zh-TW" altLang="en-US" dirty="0"/>
              <a:t>凱基人壽團體住院醫療保險 保單條款 第十三條第</a:t>
            </a:r>
            <a:r>
              <a:rPr lang="en-US" altLang="zh-TW" dirty="0"/>
              <a:t>4</a:t>
            </a:r>
            <a:r>
              <a:rPr lang="zh-TW" altLang="en-US" dirty="0"/>
              <a:t>項外科手術保險金</a:t>
            </a:r>
            <a:endParaRPr lang="en-US" altLang="zh-TW" dirty="0"/>
          </a:p>
          <a:p>
            <a:pPr marL="0" indent="0">
              <a:buNone/>
            </a:pPr>
            <a:r>
              <a:rPr lang="zh-TW" altLang="en-US" dirty="0"/>
              <a:t>被保險人因疾病或意外於醫院接受外科手術</a:t>
            </a:r>
            <a:r>
              <a:rPr lang="en-US" altLang="zh-TW" dirty="0"/>
              <a:t>,</a:t>
            </a:r>
            <a:r>
              <a:rPr lang="zh-TW" altLang="en-US" dirty="0"/>
              <a:t>雖未住院</a:t>
            </a:r>
            <a:r>
              <a:rPr lang="en-US" altLang="zh-TW" dirty="0"/>
              <a:t>,</a:t>
            </a:r>
            <a:r>
              <a:rPr lang="zh-TW" altLang="en-US" dirty="0"/>
              <a:t>惟其當天手術所需外科手術及醫療雜費</a:t>
            </a:r>
            <a:r>
              <a:rPr lang="en-US" altLang="zh-TW" dirty="0"/>
              <a:t>,</a:t>
            </a:r>
            <a:r>
              <a:rPr lang="zh-TW" altLang="en-US" dirty="0"/>
              <a:t>本公司依前項規定給付</a:t>
            </a:r>
            <a:endParaRPr lang="en-US" altLang="zh-TW" dirty="0"/>
          </a:p>
          <a:p>
            <a:pPr marL="0" indent="0">
              <a:buNone/>
            </a:pPr>
            <a:r>
              <a:rPr lang="zh-TW" altLang="en-US" dirty="0">
                <a:solidFill>
                  <a:schemeClr val="tx1"/>
                </a:solidFill>
              </a:rPr>
              <a:t>舉例</a:t>
            </a:r>
            <a:r>
              <a:rPr lang="en-US" altLang="zh-TW" dirty="0">
                <a:solidFill>
                  <a:schemeClr val="tx1"/>
                </a:solidFill>
              </a:rPr>
              <a:t>:</a:t>
            </a:r>
            <a:r>
              <a:rPr lang="zh-TW" altLang="en-US" dirty="0">
                <a:solidFill>
                  <a:schemeClr val="tx1"/>
                </a:solidFill>
              </a:rPr>
              <a:t>在「醫院」接受大腸息肉切除為門診手術</a:t>
            </a:r>
            <a:r>
              <a:rPr lang="en-US" altLang="zh-TW" dirty="0">
                <a:solidFill>
                  <a:schemeClr val="tx1"/>
                </a:solidFill>
              </a:rPr>
              <a:t>,</a:t>
            </a:r>
            <a:r>
              <a:rPr lang="zh-TW" altLang="en-US" dirty="0">
                <a:solidFill>
                  <a:schemeClr val="tx1"/>
                </a:solidFill>
              </a:rPr>
              <a:t>需準備診斷書</a:t>
            </a:r>
            <a:r>
              <a:rPr lang="en-US" altLang="zh-TW" dirty="0">
                <a:solidFill>
                  <a:schemeClr val="tx1"/>
                </a:solidFill>
              </a:rPr>
              <a:t>.</a:t>
            </a:r>
            <a:r>
              <a:rPr lang="zh-TW" altLang="en-US" dirty="0">
                <a:solidFill>
                  <a:schemeClr val="tx1"/>
                </a:solidFill>
              </a:rPr>
              <a:t>手術當天的收據正本</a:t>
            </a:r>
            <a:r>
              <a:rPr lang="en-US" altLang="zh-TW" dirty="0">
                <a:solidFill>
                  <a:schemeClr val="tx1"/>
                </a:solidFill>
              </a:rPr>
              <a:t>.</a:t>
            </a:r>
          </a:p>
          <a:p>
            <a:pPr marL="0" indent="0">
              <a:buNone/>
            </a:pPr>
            <a:r>
              <a:rPr lang="zh-TW" altLang="en-US" dirty="0">
                <a:solidFill>
                  <a:schemeClr val="tx1"/>
                </a:solidFill>
              </a:rPr>
              <a:t>理賠當天的收據醫療雜費實支實付</a:t>
            </a:r>
            <a:r>
              <a:rPr lang="en-US" altLang="zh-TW" dirty="0">
                <a:solidFill>
                  <a:schemeClr val="tx1"/>
                </a:solidFill>
              </a:rPr>
              <a:t>,</a:t>
            </a:r>
            <a:r>
              <a:rPr lang="zh-TW" altLang="en-US" dirty="0">
                <a:solidFill>
                  <a:schemeClr val="tx1"/>
                </a:solidFill>
              </a:rPr>
              <a:t>若收據上面項目中有手術自負額</a:t>
            </a:r>
            <a:r>
              <a:rPr lang="en-US" altLang="zh-TW" dirty="0">
                <a:solidFill>
                  <a:schemeClr val="tx1"/>
                </a:solidFill>
              </a:rPr>
              <a:t>(</a:t>
            </a:r>
            <a:r>
              <a:rPr lang="zh-TW" altLang="en-US" dirty="0">
                <a:solidFill>
                  <a:schemeClr val="tx1"/>
                </a:solidFill>
              </a:rPr>
              <a:t>自費手術</a:t>
            </a:r>
            <a:r>
              <a:rPr lang="en-US" altLang="zh-TW" dirty="0">
                <a:solidFill>
                  <a:schemeClr val="tx1"/>
                </a:solidFill>
              </a:rPr>
              <a:t>),</a:t>
            </a:r>
            <a:r>
              <a:rPr lang="zh-TW" altLang="en-US" dirty="0">
                <a:solidFill>
                  <a:schemeClr val="tx1"/>
                </a:solidFill>
              </a:rPr>
              <a:t>則以手術自負額乘以部位百分率給付</a:t>
            </a:r>
          </a:p>
        </p:txBody>
      </p:sp>
    </p:spTree>
    <p:extLst>
      <p:ext uri="{BB962C8B-B14F-4D97-AF65-F5344CB8AC3E}">
        <p14:creationId xmlns:p14="http://schemas.microsoft.com/office/powerpoint/2010/main" val="425422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a:extLst>
              <a:ext uri="{FF2B5EF4-FFF2-40B4-BE49-F238E27FC236}">
                <a16:creationId xmlns="" xmlns:a16="http://schemas.microsoft.com/office/drawing/2014/main" id="{A3E15837-C2AF-9FC0-912D-4AD5C3D651CC}"/>
              </a:ext>
            </a:extLst>
          </p:cNvPr>
          <p:cNvSpPr>
            <a:spLocks noGrp="1"/>
          </p:cNvSpPr>
          <p:nvPr>
            <p:ph type="body" sz="quarter" idx="4294967295"/>
          </p:nvPr>
        </p:nvSpPr>
        <p:spPr>
          <a:xfrm>
            <a:off x="1547446" y="2241895"/>
            <a:ext cx="10034954" cy="3691545"/>
          </a:xfrm>
          <a:prstGeom prst="rect">
            <a:avLst/>
          </a:prstGeom>
        </p:spPr>
        <p:txBody>
          <a:bodyPr/>
          <a:lstStyle/>
          <a:p>
            <a:r>
              <a:rPr lang="zh-TW" altLang="en-US" dirty="0">
                <a:solidFill>
                  <a:schemeClr val="tx1"/>
                </a:solidFill>
              </a:rPr>
              <a:t>舉例</a:t>
            </a:r>
            <a:r>
              <a:rPr lang="en-US" altLang="zh-TW" dirty="0">
                <a:solidFill>
                  <a:schemeClr val="tx1"/>
                </a:solidFill>
              </a:rPr>
              <a:t>:</a:t>
            </a:r>
            <a:r>
              <a:rPr lang="zh-TW" altLang="en-US" dirty="0">
                <a:solidFill>
                  <a:schemeClr val="tx1"/>
                </a:solidFill>
              </a:rPr>
              <a:t>眼睛白內障為門診手術</a:t>
            </a:r>
            <a:r>
              <a:rPr lang="en-US" altLang="zh-TW" dirty="0">
                <a:solidFill>
                  <a:schemeClr val="tx1"/>
                </a:solidFill>
              </a:rPr>
              <a:t>,</a:t>
            </a:r>
            <a:r>
              <a:rPr lang="zh-TW" altLang="en-US" dirty="0">
                <a:solidFill>
                  <a:schemeClr val="tx1"/>
                </a:solidFill>
              </a:rPr>
              <a:t>需準備診斷書</a:t>
            </a:r>
            <a:r>
              <a:rPr lang="en-US" altLang="zh-TW" dirty="0">
                <a:solidFill>
                  <a:schemeClr val="tx1"/>
                </a:solidFill>
              </a:rPr>
              <a:t>.</a:t>
            </a:r>
            <a:r>
              <a:rPr lang="zh-TW" altLang="en-US" dirty="0">
                <a:solidFill>
                  <a:schemeClr val="tx1"/>
                </a:solidFill>
              </a:rPr>
              <a:t>手術當天收據正本</a:t>
            </a:r>
            <a:endParaRPr lang="en-US" altLang="zh-TW" dirty="0">
              <a:solidFill>
                <a:schemeClr val="tx1"/>
              </a:solidFill>
            </a:endParaRPr>
          </a:p>
          <a:p>
            <a:pPr marL="0" indent="0">
              <a:buNone/>
            </a:pPr>
            <a:endParaRPr lang="en-US" altLang="zh-TW" dirty="0">
              <a:solidFill>
                <a:schemeClr val="tx1"/>
              </a:solidFill>
            </a:endParaRPr>
          </a:p>
          <a:p>
            <a:r>
              <a:rPr lang="zh-TW" altLang="en-US" dirty="0">
                <a:solidFill>
                  <a:schemeClr val="tx1"/>
                </a:solidFill>
              </a:rPr>
              <a:t>理賠當天的收據醫療雜費實支實付</a:t>
            </a:r>
            <a:r>
              <a:rPr lang="en-US" altLang="zh-TW" dirty="0">
                <a:solidFill>
                  <a:schemeClr val="tx1"/>
                </a:solidFill>
              </a:rPr>
              <a:t>,</a:t>
            </a:r>
            <a:r>
              <a:rPr lang="zh-TW" altLang="en-US" dirty="0">
                <a:solidFill>
                  <a:schemeClr val="tx1"/>
                </a:solidFill>
              </a:rPr>
              <a:t>若收據上面項目中有手術自負額</a:t>
            </a:r>
            <a:r>
              <a:rPr lang="en-US" altLang="zh-TW" dirty="0">
                <a:solidFill>
                  <a:schemeClr val="tx1"/>
                </a:solidFill>
              </a:rPr>
              <a:t>(</a:t>
            </a:r>
            <a:r>
              <a:rPr lang="zh-TW" altLang="en-US" dirty="0">
                <a:solidFill>
                  <a:schemeClr val="tx1"/>
                </a:solidFill>
              </a:rPr>
              <a:t>自費手術</a:t>
            </a:r>
            <a:r>
              <a:rPr lang="en-US" altLang="zh-TW" dirty="0">
                <a:solidFill>
                  <a:schemeClr val="tx1"/>
                </a:solidFill>
              </a:rPr>
              <a:t>),</a:t>
            </a:r>
            <a:r>
              <a:rPr lang="zh-TW" altLang="en-US" dirty="0">
                <a:solidFill>
                  <a:schemeClr val="tx1"/>
                </a:solidFill>
              </a:rPr>
              <a:t>則以手術自負額乘以部位百分率給付</a:t>
            </a:r>
            <a:endParaRPr lang="en-US" altLang="zh-TW" dirty="0">
              <a:solidFill>
                <a:schemeClr val="tx1"/>
              </a:solidFill>
            </a:endParaRPr>
          </a:p>
          <a:p>
            <a:endParaRPr lang="en-US" altLang="zh-TW" dirty="0"/>
          </a:p>
          <a:p>
            <a:r>
              <a:rPr lang="zh-TW" altLang="en-US" dirty="0"/>
              <a:t>白內障所需自費額度高</a:t>
            </a:r>
            <a:r>
              <a:rPr lang="en-US" altLang="zh-TW" dirty="0"/>
              <a:t>,</a:t>
            </a:r>
            <a:r>
              <a:rPr lang="zh-TW" altLang="en-US" dirty="0"/>
              <a:t>若兩眼皆要門診手術時中間無須間隔</a:t>
            </a:r>
            <a:r>
              <a:rPr lang="en-US" altLang="zh-TW" dirty="0"/>
              <a:t>14</a:t>
            </a:r>
            <a:r>
              <a:rPr lang="zh-TW" altLang="en-US" dirty="0"/>
              <a:t>天即可給付</a:t>
            </a:r>
            <a:endParaRPr lang="en-US" altLang="zh-TW" dirty="0"/>
          </a:p>
          <a:p>
            <a:endParaRPr lang="en-US" altLang="zh-TW" dirty="0"/>
          </a:p>
          <a:p>
            <a:endParaRPr lang="en-US" altLang="zh-TW" dirty="0"/>
          </a:p>
        </p:txBody>
      </p:sp>
    </p:spTree>
    <p:extLst>
      <p:ext uri="{BB962C8B-B14F-4D97-AF65-F5344CB8AC3E}">
        <p14:creationId xmlns:p14="http://schemas.microsoft.com/office/powerpoint/2010/main" val="86112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D83C8C9E-4003-E20A-5490-FFEA9951A0B4}"/>
              </a:ext>
            </a:extLst>
          </p:cNvPr>
          <p:cNvSpPr>
            <a:spLocks noGrp="1"/>
          </p:cNvSpPr>
          <p:nvPr>
            <p:ph type="body" sz="quarter" idx="4294967295"/>
          </p:nvPr>
        </p:nvSpPr>
        <p:spPr>
          <a:xfrm>
            <a:off x="661963" y="688535"/>
            <a:ext cx="11235397" cy="6006905"/>
          </a:xfrm>
          <a:prstGeom prst="rect">
            <a:avLst/>
          </a:prstGeom>
        </p:spPr>
        <p:txBody>
          <a:bodyPr/>
          <a:lstStyle/>
          <a:p>
            <a:pPr marL="0" indent="0">
              <a:buNone/>
            </a:pPr>
            <a:r>
              <a:rPr lang="zh-TW" altLang="en-US" sz="3600" dirty="0"/>
              <a:t>門診手術理賠案例</a:t>
            </a:r>
            <a:endParaRPr lang="en-US" altLang="zh-TW" sz="3600" dirty="0"/>
          </a:p>
          <a:p>
            <a:pPr marL="0" indent="0">
              <a:buNone/>
            </a:pPr>
            <a:r>
              <a:rPr lang="zh-TW" altLang="en-US" dirty="0"/>
              <a:t> </a:t>
            </a:r>
            <a:endParaRPr lang="en-US" altLang="zh-TW" dirty="0"/>
          </a:p>
          <a:p>
            <a:pPr marL="0" indent="0">
              <a:buNone/>
            </a:pPr>
            <a:r>
              <a:rPr lang="zh-TW" altLang="en-US" dirty="0">
                <a:solidFill>
                  <a:schemeClr val="accent1"/>
                </a:solidFill>
              </a:rPr>
              <a:t>牙齦下齟齒殘餘牙冠過短做牙冠長手術</a:t>
            </a:r>
            <a:r>
              <a:rPr lang="en-US" altLang="zh-TW" dirty="0">
                <a:solidFill>
                  <a:schemeClr val="accent1"/>
                </a:solidFill>
              </a:rPr>
              <a:t>,</a:t>
            </a:r>
            <a:r>
              <a:rPr lang="zh-TW" altLang="en-US" dirty="0">
                <a:solidFill>
                  <a:schemeClr val="accent1"/>
                </a:solidFill>
              </a:rPr>
              <a:t>麻醉牙周骨膜翻瓣齒槽修整術後縫合</a:t>
            </a:r>
            <a:r>
              <a:rPr lang="en-US" altLang="zh-TW" dirty="0">
                <a:solidFill>
                  <a:schemeClr val="accent1"/>
                </a:solidFill>
              </a:rPr>
              <a:t>,</a:t>
            </a:r>
            <a:r>
              <a:rPr lang="zh-TW" altLang="en-US" dirty="0">
                <a:solidFill>
                  <a:schemeClr val="accent1"/>
                </a:solidFill>
              </a:rPr>
              <a:t>這樣是植牙前置作業</a:t>
            </a:r>
            <a:r>
              <a:rPr lang="en-US" altLang="zh-TW" dirty="0">
                <a:solidFill>
                  <a:schemeClr val="accent1"/>
                </a:solidFill>
              </a:rPr>
              <a:t>,</a:t>
            </a:r>
            <a:r>
              <a:rPr lang="zh-TW" altLang="en-US" dirty="0">
                <a:solidFill>
                  <a:srgbClr val="FF0000"/>
                </a:solidFill>
              </a:rPr>
              <a:t>不在條款約定手術項目裡故不給付</a:t>
            </a:r>
            <a:endParaRPr lang="en-US" altLang="zh-TW" dirty="0">
              <a:solidFill>
                <a:srgbClr val="FF0000"/>
              </a:solidFill>
            </a:endParaRPr>
          </a:p>
          <a:p>
            <a:pPr marL="0" indent="0">
              <a:buNone/>
            </a:pPr>
            <a:r>
              <a:rPr lang="en-US" altLang="zh-TW" dirty="0">
                <a:solidFill>
                  <a:schemeClr val="accent1"/>
                </a:solidFill>
              </a:rPr>
              <a:t>1.</a:t>
            </a:r>
            <a:r>
              <a:rPr lang="zh-TW" altLang="en-US" dirty="0">
                <a:solidFill>
                  <a:schemeClr val="accent1"/>
                </a:solidFill>
              </a:rPr>
              <a:t>拔牙符合麻醉</a:t>
            </a:r>
            <a:r>
              <a:rPr lang="en-US" altLang="zh-TW" dirty="0">
                <a:solidFill>
                  <a:schemeClr val="accent1"/>
                </a:solidFill>
              </a:rPr>
              <a:t>.</a:t>
            </a:r>
            <a:r>
              <a:rPr lang="zh-TW" altLang="en-US" dirty="0">
                <a:solidFill>
                  <a:schemeClr val="accent1"/>
                </a:solidFill>
              </a:rPr>
              <a:t>切開</a:t>
            </a:r>
            <a:r>
              <a:rPr lang="en-US" altLang="zh-TW" dirty="0">
                <a:solidFill>
                  <a:schemeClr val="accent1"/>
                </a:solidFill>
              </a:rPr>
              <a:t>.</a:t>
            </a:r>
            <a:r>
              <a:rPr lang="zh-TW" altLang="en-US" dirty="0">
                <a:solidFill>
                  <a:schemeClr val="accent1"/>
                </a:solidFill>
              </a:rPr>
              <a:t>縫合之要件</a:t>
            </a:r>
            <a:endParaRPr lang="en-US" altLang="zh-TW" dirty="0">
              <a:solidFill>
                <a:schemeClr val="accent1"/>
              </a:solidFill>
            </a:endParaRPr>
          </a:p>
          <a:p>
            <a:pPr marL="0" indent="0">
              <a:buNone/>
            </a:pPr>
            <a:r>
              <a:rPr lang="en-US" altLang="zh-TW" dirty="0">
                <a:solidFill>
                  <a:schemeClr val="accent1"/>
                </a:solidFill>
              </a:rPr>
              <a:t>2.</a:t>
            </a:r>
            <a:r>
              <a:rPr lang="zh-TW" altLang="en-US" dirty="0">
                <a:solidFill>
                  <a:schemeClr val="accent1"/>
                </a:solidFill>
              </a:rPr>
              <a:t>牙周病 牙周翻瓣術</a:t>
            </a:r>
            <a:endParaRPr lang="en-US" altLang="zh-TW" dirty="0">
              <a:solidFill>
                <a:schemeClr val="accent1"/>
              </a:solidFill>
            </a:endParaRPr>
          </a:p>
          <a:p>
            <a:pPr marL="0" indent="0">
              <a:buNone/>
            </a:pPr>
            <a:r>
              <a:rPr lang="zh-TW" altLang="en-US" dirty="0">
                <a:solidFill>
                  <a:schemeClr val="accent1"/>
                </a:solidFill>
              </a:rPr>
              <a:t>以上兩種牙齒的門診手術也都以當天收據正本雜費實支實付   </a:t>
            </a:r>
            <a:endParaRPr lang="en-US" altLang="zh-TW" dirty="0">
              <a:solidFill>
                <a:schemeClr val="accent1"/>
              </a:solidFill>
            </a:endParaRPr>
          </a:p>
          <a:p>
            <a:endParaRPr lang="en-US" altLang="zh-TW" dirty="0">
              <a:solidFill>
                <a:schemeClr val="accent1"/>
              </a:solidFill>
            </a:endParaRPr>
          </a:p>
          <a:p>
            <a:pPr marL="0" indent="0">
              <a:buNone/>
            </a:pPr>
            <a:r>
              <a:rPr lang="zh-TW" altLang="en-US" dirty="0">
                <a:solidFill>
                  <a:srgbClr val="FF0000"/>
                </a:solidFill>
              </a:rPr>
              <a:t>需要在醫院就醫若在診所就醫故不給付</a:t>
            </a:r>
            <a:endParaRPr lang="en-US" altLang="zh-TW" dirty="0">
              <a:solidFill>
                <a:srgbClr val="FF0000"/>
              </a:solidFill>
            </a:endParaRPr>
          </a:p>
          <a:p>
            <a:endParaRPr lang="en-US" altLang="zh-TW" dirty="0">
              <a:solidFill>
                <a:srgbClr val="FF0000"/>
              </a:solidFill>
            </a:endParaRPr>
          </a:p>
          <a:p>
            <a:pPr marL="0" indent="0">
              <a:buNone/>
            </a:pPr>
            <a:r>
              <a:rPr lang="zh-TW" altLang="en-US" dirty="0">
                <a:solidFill>
                  <a:srgbClr val="FF0000"/>
                </a:solidFill>
              </a:rPr>
              <a:t>*胃鏡檢查不算門診手術*</a:t>
            </a:r>
            <a:endParaRPr lang="en-US" altLang="zh-TW" dirty="0">
              <a:solidFill>
                <a:srgbClr val="FF0000"/>
              </a:solidFill>
            </a:endParaRPr>
          </a:p>
          <a:p>
            <a:endParaRPr lang="en-US" altLang="zh-TW" dirty="0">
              <a:solidFill>
                <a:srgbClr val="FF0000"/>
              </a:solidFill>
            </a:endParaRPr>
          </a:p>
          <a:p>
            <a:endParaRPr lang="en-US" altLang="zh-TW" dirty="0">
              <a:solidFill>
                <a:srgbClr val="FF0000"/>
              </a:solidFill>
            </a:endParaRPr>
          </a:p>
          <a:p>
            <a:endParaRPr lang="en-US" altLang="zh-TW" dirty="0">
              <a:solidFill>
                <a:srgbClr val="FF0000"/>
              </a:solidFill>
            </a:endParaRPr>
          </a:p>
          <a:p>
            <a:endParaRPr lang="en-US" altLang="zh-TW" dirty="0">
              <a:solidFill>
                <a:schemeClr val="accent1"/>
              </a:solidFill>
            </a:endParaRPr>
          </a:p>
          <a:p>
            <a:endParaRPr lang="zh-TW" altLang="en-US" dirty="0">
              <a:solidFill>
                <a:schemeClr val="accent1"/>
              </a:solidFill>
            </a:endParaRPr>
          </a:p>
        </p:txBody>
      </p:sp>
    </p:spTree>
    <p:extLst>
      <p:ext uri="{BB962C8B-B14F-4D97-AF65-F5344CB8AC3E}">
        <p14:creationId xmlns:p14="http://schemas.microsoft.com/office/powerpoint/2010/main" val="191581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1005321" y="678479"/>
            <a:ext cx="5573032" cy="448357"/>
          </a:xfrm>
          <a:prstGeom prst="rect">
            <a:avLst/>
          </a:prstGeom>
        </p:spPr>
        <p:txBody>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團險內容簡介   自費案</a:t>
            </a:r>
          </a:p>
        </p:txBody>
      </p:sp>
      <p:sp>
        <p:nvSpPr>
          <p:cNvPr id="8" name="矩形 7"/>
          <p:cNvSpPr/>
          <p:nvPr/>
        </p:nvSpPr>
        <p:spPr>
          <a:xfrm>
            <a:off x="2314744" y="1327987"/>
            <a:ext cx="7453724" cy="461665"/>
          </a:xfrm>
          <a:prstGeom prst="rect">
            <a:avLst/>
          </a:prstGeom>
        </p:spPr>
        <p:txBody>
          <a:bodyPr wrap="square">
            <a:spAutoFit/>
          </a:bodyPr>
          <a:lstStyle/>
          <a:p>
            <a:pPr algn="ctr">
              <a:buClr>
                <a:schemeClr val="dk1"/>
              </a:buClr>
              <a:buSzPts val="4000"/>
            </a:pP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住院醫療險</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限正本收據理賠</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實支日額擇優給付</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p>
        </p:txBody>
      </p:sp>
      <p:graphicFrame>
        <p:nvGraphicFramePr>
          <p:cNvPr id="12" name="表格 11"/>
          <p:cNvGraphicFramePr>
            <a:graphicFrameLocks noGrp="1"/>
          </p:cNvGraphicFramePr>
          <p:nvPr>
            <p:extLst>
              <p:ext uri="{D42A27DB-BD31-4B8C-83A1-F6EECF244321}">
                <p14:modId xmlns:p14="http://schemas.microsoft.com/office/powerpoint/2010/main" val="980047640"/>
              </p:ext>
            </p:extLst>
          </p:nvPr>
        </p:nvGraphicFramePr>
        <p:xfrm>
          <a:off x="505565" y="2668812"/>
          <a:ext cx="10927459" cy="1309506"/>
        </p:xfrm>
        <a:graphic>
          <a:graphicData uri="http://schemas.openxmlformats.org/drawingml/2006/table">
            <a:tbl>
              <a:tblPr firstRow="1" bandRow="1">
                <a:tableStyleId>{5C22544A-7EE6-4342-B048-85BDC9FD1C3A}</a:tableStyleId>
              </a:tblPr>
              <a:tblGrid>
                <a:gridCol w="1477144">
                  <a:extLst>
                    <a:ext uri="{9D8B030D-6E8A-4147-A177-3AD203B41FA5}">
                      <a16:colId xmlns="" xmlns:a16="http://schemas.microsoft.com/office/drawing/2014/main" val="1708664191"/>
                    </a:ext>
                  </a:extLst>
                </a:gridCol>
                <a:gridCol w="1350045">
                  <a:extLst>
                    <a:ext uri="{9D8B030D-6E8A-4147-A177-3AD203B41FA5}">
                      <a16:colId xmlns="" xmlns:a16="http://schemas.microsoft.com/office/drawing/2014/main" val="2062074949"/>
                    </a:ext>
                  </a:extLst>
                </a:gridCol>
                <a:gridCol w="1350045">
                  <a:extLst>
                    <a:ext uri="{9D8B030D-6E8A-4147-A177-3AD203B41FA5}">
                      <a16:colId xmlns="" xmlns:a16="http://schemas.microsoft.com/office/drawing/2014/main" val="1139134915"/>
                    </a:ext>
                  </a:extLst>
                </a:gridCol>
                <a:gridCol w="1350045">
                  <a:extLst>
                    <a:ext uri="{9D8B030D-6E8A-4147-A177-3AD203B41FA5}">
                      <a16:colId xmlns="" xmlns:a16="http://schemas.microsoft.com/office/drawing/2014/main" val="3887568808"/>
                    </a:ext>
                  </a:extLst>
                </a:gridCol>
                <a:gridCol w="1350045">
                  <a:extLst>
                    <a:ext uri="{9D8B030D-6E8A-4147-A177-3AD203B41FA5}">
                      <a16:colId xmlns="" xmlns:a16="http://schemas.microsoft.com/office/drawing/2014/main" val="3383118113"/>
                    </a:ext>
                  </a:extLst>
                </a:gridCol>
                <a:gridCol w="1350045">
                  <a:extLst>
                    <a:ext uri="{9D8B030D-6E8A-4147-A177-3AD203B41FA5}">
                      <a16:colId xmlns="" xmlns:a16="http://schemas.microsoft.com/office/drawing/2014/main" val="4109199675"/>
                    </a:ext>
                  </a:extLst>
                </a:gridCol>
                <a:gridCol w="1350045">
                  <a:extLst>
                    <a:ext uri="{9D8B030D-6E8A-4147-A177-3AD203B41FA5}">
                      <a16:colId xmlns="" xmlns:a16="http://schemas.microsoft.com/office/drawing/2014/main" val="428015811"/>
                    </a:ext>
                  </a:extLst>
                </a:gridCol>
                <a:gridCol w="1350045">
                  <a:extLst>
                    <a:ext uri="{9D8B030D-6E8A-4147-A177-3AD203B41FA5}">
                      <a16:colId xmlns="" xmlns:a16="http://schemas.microsoft.com/office/drawing/2014/main" val="2528297751"/>
                    </a:ext>
                  </a:extLst>
                </a:gridCol>
              </a:tblGrid>
              <a:tr h="669426">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病房</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1,500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2,500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4,100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1,500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597042">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醫療</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3.3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6.3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12.3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tx1"/>
                        </a:solidFill>
                        <a:latin typeface="標楷體" panose="03000509000000000000" pitchFamily="65" charset="-120"/>
                        <a:ea typeface="標楷體" panose="03000509000000000000" pitchFamily="65" charset="-120"/>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3.3</a:t>
                      </a:r>
                      <a:r>
                        <a:rPr lang="zh-TW" altLang="en-US" sz="1800" b="1" kern="1200" dirty="0">
                          <a:solidFill>
                            <a:schemeClr val="tx1"/>
                          </a:solidFill>
                          <a:latin typeface="標楷體" panose="03000509000000000000" pitchFamily="65" charset="-120"/>
                          <a:ea typeface="標楷體" panose="03000509000000000000" pitchFamily="65" charset="-120"/>
                          <a:cs typeface="+mn-cs"/>
                        </a:rPr>
                        <a:t>萬</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135358618"/>
              </p:ext>
            </p:extLst>
          </p:nvPr>
        </p:nvGraphicFramePr>
        <p:xfrm>
          <a:off x="508638" y="3992273"/>
          <a:ext cx="10919906" cy="1397262"/>
        </p:xfrm>
        <a:graphic>
          <a:graphicData uri="http://schemas.openxmlformats.org/drawingml/2006/table">
            <a:tbl>
              <a:tblPr firstRow="1" bandRow="1">
                <a:tableStyleId>{5C22544A-7EE6-4342-B048-85BDC9FD1C3A}</a:tableStyleId>
              </a:tblPr>
              <a:tblGrid>
                <a:gridCol w="1474071">
                  <a:extLst>
                    <a:ext uri="{9D8B030D-6E8A-4147-A177-3AD203B41FA5}">
                      <a16:colId xmlns="" xmlns:a16="http://schemas.microsoft.com/office/drawing/2014/main" val="1708664191"/>
                    </a:ext>
                  </a:extLst>
                </a:gridCol>
                <a:gridCol w="1349405">
                  <a:extLst>
                    <a:ext uri="{9D8B030D-6E8A-4147-A177-3AD203B41FA5}">
                      <a16:colId xmlns="" xmlns:a16="http://schemas.microsoft.com/office/drawing/2014/main" val="2062074949"/>
                    </a:ext>
                  </a:extLst>
                </a:gridCol>
                <a:gridCol w="1349405">
                  <a:extLst>
                    <a:ext uri="{9D8B030D-6E8A-4147-A177-3AD203B41FA5}">
                      <a16:colId xmlns="" xmlns:a16="http://schemas.microsoft.com/office/drawing/2014/main" val="1139134915"/>
                    </a:ext>
                  </a:extLst>
                </a:gridCol>
                <a:gridCol w="1349405">
                  <a:extLst>
                    <a:ext uri="{9D8B030D-6E8A-4147-A177-3AD203B41FA5}">
                      <a16:colId xmlns="" xmlns:a16="http://schemas.microsoft.com/office/drawing/2014/main" val="3887568808"/>
                    </a:ext>
                  </a:extLst>
                </a:gridCol>
                <a:gridCol w="1349405">
                  <a:extLst>
                    <a:ext uri="{9D8B030D-6E8A-4147-A177-3AD203B41FA5}">
                      <a16:colId xmlns="" xmlns:a16="http://schemas.microsoft.com/office/drawing/2014/main" val="3383118113"/>
                    </a:ext>
                  </a:extLst>
                </a:gridCol>
                <a:gridCol w="1349405">
                  <a:extLst>
                    <a:ext uri="{9D8B030D-6E8A-4147-A177-3AD203B41FA5}">
                      <a16:colId xmlns="" xmlns:a16="http://schemas.microsoft.com/office/drawing/2014/main" val="4109199675"/>
                    </a:ext>
                  </a:extLst>
                </a:gridCol>
                <a:gridCol w="1349405">
                  <a:extLst>
                    <a:ext uri="{9D8B030D-6E8A-4147-A177-3AD203B41FA5}">
                      <a16:colId xmlns="" xmlns:a16="http://schemas.microsoft.com/office/drawing/2014/main" val="428015811"/>
                    </a:ext>
                  </a:extLst>
                </a:gridCol>
                <a:gridCol w="1349405">
                  <a:extLst>
                    <a:ext uri="{9D8B030D-6E8A-4147-A177-3AD203B41FA5}">
                      <a16:colId xmlns="" xmlns:a16="http://schemas.microsoft.com/office/drawing/2014/main" val="2528297751"/>
                    </a:ext>
                  </a:extLst>
                </a:gridCol>
              </a:tblGrid>
              <a:tr h="698631">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手術</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4.4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8.4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16.4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kern="1200" dirty="0">
                          <a:solidFill>
                            <a:schemeClr val="tx1"/>
                          </a:solidFill>
                          <a:latin typeface="標楷體" panose="03000509000000000000" pitchFamily="65" charset="-120"/>
                          <a:ea typeface="標楷體" panose="03000509000000000000" pitchFamily="65" charset="-120"/>
                          <a:cs typeface="+mn-cs"/>
                        </a:rPr>
                        <a:t>4.4</a:t>
                      </a:r>
                      <a:r>
                        <a:rPr lang="zh-TW" altLang="en-US" sz="1800" b="1" kern="1200" dirty="0">
                          <a:solidFill>
                            <a:schemeClr val="tx1"/>
                          </a:solidFill>
                          <a:latin typeface="標楷體" panose="03000509000000000000" pitchFamily="65" charset="-120"/>
                          <a:ea typeface="標楷體" panose="03000509000000000000" pitchFamily="65" charset="-120"/>
                          <a:cs typeface="+mn-cs"/>
                        </a:rPr>
                        <a:t>萬</a:t>
                      </a: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698631">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診查費</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550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1,050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2,050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kern="1200" dirty="0">
                          <a:solidFill>
                            <a:schemeClr val="tx1"/>
                          </a:solidFill>
                          <a:latin typeface="標楷體" panose="03000509000000000000" pitchFamily="65" charset="-120"/>
                          <a:ea typeface="標楷體" panose="03000509000000000000" pitchFamily="65" charset="-120"/>
                          <a:cs typeface="+mn-cs"/>
                        </a:rPr>
                        <a:t>550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565211875"/>
              </p:ext>
            </p:extLst>
          </p:nvPr>
        </p:nvGraphicFramePr>
        <p:xfrm>
          <a:off x="505565" y="5398547"/>
          <a:ext cx="10919906" cy="642967"/>
        </p:xfrm>
        <a:graphic>
          <a:graphicData uri="http://schemas.openxmlformats.org/drawingml/2006/table">
            <a:tbl>
              <a:tblPr firstRow="1" bandRow="1">
                <a:tableStyleId>{5C22544A-7EE6-4342-B048-85BDC9FD1C3A}</a:tableStyleId>
              </a:tblPr>
              <a:tblGrid>
                <a:gridCol w="1477144">
                  <a:extLst>
                    <a:ext uri="{9D8B030D-6E8A-4147-A177-3AD203B41FA5}">
                      <a16:colId xmlns="" xmlns:a16="http://schemas.microsoft.com/office/drawing/2014/main" val="1708664191"/>
                    </a:ext>
                  </a:extLst>
                </a:gridCol>
                <a:gridCol w="1348966">
                  <a:extLst>
                    <a:ext uri="{9D8B030D-6E8A-4147-A177-3AD203B41FA5}">
                      <a16:colId xmlns="" xmlns:a16="http://schemas.microsoft.com/office/drawing/2014/main" val="2062074949"/>
                    </a:ext>
                  </a:extLst>
                </a:gridCol>
                <a:gridCol w="1348966">
                  <a:extLst>
                    <a:ext uri="{9D8B030D-6E8A-4147-A177-3AD203B41FA5}">
                      <a16:colId xmlns="" xmlns:a16="http://schemas.microsoft.com/office/drawing/2014/main" val="1139134915"/>
                    </a:ext>
                  </a:extLst>
                </a:gridCol>
                <a:gridCol w="1348966">
                  <a:extLst>
                    <a:ext uri="{9D8B030D-6E8A-4147-A177-3AD203B41FA5}">
                      <a16:colId xmlns="" xmlns:a16="http://schemas.microsoft.com/office/drawing/2014/main" val="3887568808"/>
                    </a:ext>
                  </a:extLst>
                </a:gridCol>
                <a:gridCol w="1348966">
                  <a:extLst>
                    <a:ext uri="{9D8B030D-6E8A-4147-A177-3AD203B41FA5}">
                      <a16:colId xmlns="" xmlns:a16="http://schemas.microsoft.com/office/drawing/2014/main" val="3383118113"/>
                    </a:ext>
                  </a:extLst>
                </a:gridCol>
                <a:gridCol w="1348966">
                  <a:extLst>
                    <a:ext uri="{9D8B030D-6E8A-4147-A177-3AD203B41FA5}">
                      <a16:colId xmlns="" xmlns:a16="http://schemas.microsoft.com/office/drawing/2014/main" val="4109199675"/>
                    </a:ext>
                  </a:extLst>
                </a:gridCol>
                <a:gridCol w="1348966">
                  <a:extLst>
                    <a:ext uri="{9D8B030D-6E8A-4147-A177-3AD203B41FA5}">
                      <a16:colId xmlns="" xmlns:a16="http://schemas.microsoft.com/office/drawing/2014/main" val="428015811"/>
                    </a:ext>
                  </a:extLst>
                </a:gridCol>
                <a:gridCol w="1348966">
                  <a:extLst>
                    <a:ext uri="{9D8B030D-6E8A-4147-A177-3AD203B41FA5}">
                      <a16:colId xmlns="" xmlns:a16="http://schemas.microsoft.com/office/drawing/2014/main" val="2528297751"/>
                    </a:ext>
                  </a:extLst>
                </a:gridCol>
              </a:tblGrid>
              <a:tr h="642967">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住院</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日額</a:t>
                      </a: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1,000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1,000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p>
                  </a:txBody>
                  <a:tcPr anchor="ctr">
                    <a:solidFill>
                      <a:schemeClr val="accent1">
                        <a:lumMod val="20000"/>
                        <a:lumOff val="80000"/>
                      </a:schemeClr>
                    </a:solidFill>
                  </a:tcPr>
                </a:tc>
                <a:extLst>
                  <a:ext uri="{0D108BD9-81ED-4DB2-BD59-A6C34878D82A}">
                    <a16:rowId xmlns="" xmlns:a16="http://schemas.microsoft.com/office/drawing/2014/main" val="2173829102"/>
                  </a:ext>
                </a:extLst>
              </a:tr>
            </a:tbl>
          </a:graphicData>
        </a:graphic>
      </p:graphicFrame>
      <p:graphicFrame>
        <p:nvGraphicFramePr>
          <p:cNvPr id="15" name="表格 14">
            <a:extLst>
              <a:ext uri="{FF2B5EF4-FFF2-40B4-BE49-F238E27FC236}">
                <a16:creationId xmlns="" xmlns:a16="http://schemas.microsoft.com/office/drawing/2014/main" id="{06DADEB4-6191-C288-7351-792E8350F52D}"/>
              </a:ext>
            </a:extLst>
          </p:cNvPr>
          <p:cNvGraphicFramePr>
            <a:graphicFrameLocks noGrp="1"/>
          </p:cNvGraphicFramePr>
          <p:nvPr>
            <p:extLst>
              <p:ext uri="{D42A27DB-BD31-4B8C-83A1-F6EECF244321}">
                <p14:modId xmlns:p14="http://schemas.microsoft.com/office/powerpoint/2010/main" val="3442077268"/>
              </p:ext>
            </p:extLst>
          </p:nvPr>
        </p:nvGraphicFramePr>
        <p:xfrm>
          <a:off x="505565" y="1757126"/>
          <a:ext cx="10919911" cy="911686"/>
        </p:xfrm>
        <a:graphic>
          <a:graphicData uri="http://schemas.openxmlformats.org/drawingml/2006/table">
            <a:tbl>
              <a:tblPr firstRow="1" bandRow="1">
                <a:tableStyleId>{5C22544A-7EE6-4342-B048-85BDC9FD1C3A}</a:tableStyleId>
              </a:tblPr>
              <a:tblGrid>
                <a:gridCol w="1495251">
                  <a:extLst>
                    <a:ext uri="{9D8B030D-6E8A-4147-A177-3AD203B41FA5}">
                      <a16:colId xmlns="" xmlns:a16="http://schemas.microsoft.com/office/drawing/2014/main" val="1638565671"/>
                    </a:ext>
                  </a:extLst>
                </a:gridCol>
                <a:gridCol w="1346380">
                  <a:extLst>
                    <a:ext uri="{9D8B030D-6E8A-4147-A177-3AD203B41FA5}">
                      <a16:colId xmlns="" xmlns:a16="http://schemas.microsoft.com/office/drawing/2014/main" val="1988403094"/>
                    </a:ext>
                  </a:extLst>
                </a:gridCol>
                <a:gridCol w="1346380">
                  <a:extLst>
                    <a:ext uri="{9D8B030D-6E8A-4147-A177-3AD203B41FA5}">
                      <a16:colId xmlns="" xmlns:a16="http://schemas.microsoft.com/office/drawing/2014/main" val="2717173837"/>
                    </a:ext>
                  </a:extLst>
                </a:gridCol>
                <a:gridCol w="1346380">
                  <a:extLst>
                    <a:ext uri="{9D8B030D-6E8A-4147-A177-3AD203B41FA5}">
                      <a16:colId xmlns="" xmlns:a16="http://schemas.microsoft.com/office/drawing/2014/main" val="1502286029"/>
                    </a:ext>
                  </a:extLst>
                </a:gridCol>
                <a:gridCol w="1346380">
                  <a:extLst>
                    <a:ext uri="{9D8B030D-6E8A-4147-A177-3AD203B41FA5}">
                      <a16:colId xmlns="" xmlns:a16="http://schemas.microsoft.com/office/drawing/2014/main" val="691573997"/>
                    </a:ext>
                  </a:extLst>
                </a:gridCol>
                <a:gridCol w="1346380">
                  <a:extLst>
                    <a:ext uri="{9D8B030D-6E8A-4147-A177-3AD203B41FA5}">
                      <a16:colId xmlns="" xmlns:a16="http://schemas.microsoft.com/office/drawing/2014/main" val="1341529862"/>
                    </a:ext>
                  </a:extLst>
                </a:gridCol>
                <a:gridCol w="1346380">
                  <a:extLst>
                    <a:ext uri="{9D8B030D-6E8A-4147-A177-3AD203B41FA5}">
                      <a16:colId xmlns="" xmlns:a16="http://schemas.microsoft.com/office/drawing/2014/main" val="4040162820"/>
                    </a:ext>
                  </a:extLst>
                </a:gridCol>
                <a:gridCol w="1346380">
                  <a:extLst>
                    <a:ext uri="{9D8B030D-6E8A-4147-A177-3AD203B41FA5}">
                      <a16:colId xmlns="" xmlns:a16="http://schemas.microsoft.com/office/drawing/2014/main" val="4146798124"/>
                    </a:ext>
                  </a:extLst>
                </a:gridCol>
              </a:tblGrid>
              <a:tr h="879160">
                <a:tc>
                  <a:txBody>
                    <a:bodyPr/>
                    <a:lstStyle/>
                    <a:p>
                      <a:pPr algn="ctr"/>
                      <a:r>
                        <a:rPr lang="zh-TW" sz="1800" b="1" kern="100" dirty="0">
                          <a:effectLst/>
                          <a:latin typeface="標楷體" panose="03000509000000000000" pitchFamily="65" charset="-120"/>
                          <a:ea typeface="標楷體" panose="03000509000000000000" pitchFamily="65" charset="-120"/>
                        </a:rPr>
                        <a:t>保障</a:t>
                      </a:r>
                    </a:p>
                    <a:p>
                      <a:pPr algn="ctr"/>
                      <a:r>
                        <a:rPr lang="zh-TW" sz="1800" b="1" kern="100" dirty="0">
                          <a:effectLst/>
                          <a:latin typeface="標楷體" panose="03000509000000000000" pitchFamily="65" charset="-120"/>
                          <a:ea typeface="標楷體" panose="03000509000000000000" pitchFamily="65" charset="-120"/>
                        </a:rPr>
                        <a:t>項目</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(A</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(B</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(C</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(D</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子女</a:t>
                      </a:r>
                      <a:endParaRPr lang="en-US" altLang="zh-TW" sz="1800" b="1" kern="100" dirty="0">
                        <a:effectLst/>
                        <a:latin typeface="標楷體" panose="03000509000000000000" pitchFamily="65" charset="-120"/>
                        <a:ea typeface="標楷體" panose="03000509000000000000" pitchFamily="65" charset="-120"/>
                      </a:endParaRPr>
                    </a:p>
                    <a:p>
                      <a:pPr algn="ct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(E</a:t>
                      </a:r>
                      <a:r>
                        <a:rPr lang="zh-TW" alt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等級</a:t>
                      </a: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700" b="1" kern="100" dirty="0">
                          <a:effectLst/>
                          <a:latin typeface="標楷體" panose="03000509000000000000" pitchFamily="65" charset="-120"/>
                          <a:ea typeface="標楷體" panose="03000509000000000000" pitchFamily="65" charset="-120"/>
                        </a:rPr>
                        <a:t>員工父母</a:t>
                      </a:r>
                    </a:p>
                    <a:p>
                      <a:pPr algn="ctr"/>
                      <a:r>
                        <a:rPr lang="zh-TW" sz="1700" b="1" kern="100" dirty="0">
                          <a:effectLst/>
                          <a:latin typeface="標楷體" panose="03000509000000000000" pitchFamily="65" charset="-120"/>
                          <a:ea typeface="標楷體" panose="03000509000000000000" pitchFamily="65" charset="-120"/>
                        </a:rPr>
                        <a:t>配偶父母</a:t>
                      </a:r>
                    </a:p>
                    <a:p>
                      <a:pPr algn="ctr"/>
                      <a:r>
                        <a:rPr lang="en-US" sz="1700" b="1" kern="100" dirty="0">
                          <a:effectLst/>
                          <a:latin typeface="標楷體" panose="03000509000000000000" pitchFamily="65" charset="-120"/>
                          <a:ea typeface="標楷體" panose="03000509000000000000" pitchFamily="65" charset="-120"/>
                        </a:rPr>
                        <a:t>(F</a:t>
                      </a:r>
                      <a:r>
                        <a:rPr lang="zh-TW" sz="1700" b="1" kern="100" dirty="0">
                          <a:effectLst/>
                          <a:latin typeface="標楷體" panose="03000509000000000000" pitchFamily="65" charset="-120"/>
                          <a:ea typeface="標楷體" panose="03000509000000000000" pitchFamily="65" charset="-120"/>
                        </a:rPr>
                        <a:t>等級</a:t>
                      </a:r>
                      <a:r>
                        <a:rPr lang="en-US" sz="1700" b="1" kern="100" dirty="0">
                          <a:effectLst/>
                          <a:latin typeface="標楷體" panose="03000509000000000000" pitchFamily="65" charset="-120"/>
                          <a:ea typeface="標楷體" panose="03000509000000000000" pitchFamily="65" charset="-120"/>
                        </a:rPr>
                        <a:t>)</a:t>
                      </a:r>
                      <a:endParaRPr lang="zh-TW" sz="17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600" b="1" kern="100" dirty="0">
                          <a:effectLst/>
                          <a:latin typeface="標楷體" panose="03000509000000000000" pitchFamily="65" charset="-120"/>
                          <a:ea typeface="標楷體" panose="03000509000000000000" pitchFamily="65" charset="-120"/>
                        </a:rPr>
                        <a:t>員工父母</a:t>
                      </a:r>
                    </a:p>
                    <a:p>
                      <a:pPr algn="ctr"/>
                      <a:r>
                        <a:rPr lang="zh-TW" sz="1600" b="1" kern="100" dirty="0">
                          <a:effectLst/>
                          <a:latin typeface="標楷體" panose="03000509000000000000" pitchFamily="65" charset="-120"/>
                          <a:ea typeface="標楷體" panose="03000509000000000000" pitchFamily="65" charset="-120"/>
                        </a:rPr>
                        <a:t>配偶父母</a:t>
                      </a:r>
                    </a:p>
                    <a:p>
                      <a:pPr algn="ctr"/>
                      <a:r>
                        <a:rPr lang="en-US" sz="1600" b="1" kern="100" dirty="0">
                          <a:effectLst/>
                          <a:latin typeface="標楷體" panose="03000509000000000000" pitchFamily="65" charset="-120"/>
                          <a:ea typeface="標楷體" panose="03000509000000000000" pitchFamily="65" charset="-120"/>
                        </a:rPr>
                        <a:t>(G</a:t>
                      </a:r>
                      <a:r>
                        <a:rPr lang="zh-TW" sz="1600" b="1" kern="100" dirty="0">
                          <a:effectLst/>
                          <a:latin typeface="標楷體" panose="03000509000000000000" pitchFamily="65" charset="-120"/>
                          <a:ea typeface="標楷體" panose="03000509000000000000" pitchFamily="65" charset="-120"/>
                        </a:rPr>
                        <a:t>等級</a:t>
                      </a:r>
                      <a:r>
                        <a:rPr lang="en-US" sz="16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extLst>
                  <a:ext uri="{0D108BD9-81ED-4DB2-BD59-A6C34878D82A}">
                    <a16:rowId xmlns="" xmlns:a16="http://schemas.microsoft.com/office/drawing/2014/main" val="1592464644"/>
                  </a:ext>
                </a:extLst>
              </a:tr>
            </a:tbl>
          </a:graphicData>
        </a:graphic>
      </p:graphicFrame>
      <p:graphicFrame>
        <p:nvGraphicFramePr>
          <p:cNvPr id="16" name="表格 15">
            <a:extLst>
              <a:ext uri="{FF2B5EF4-FFF2-40B4-BE49-F238E27FC236}">
                <a16:creationId xmlns="" xmlns:a16="http://schemas.microsoft.com/office/drawing/2014/main" id="{D7A8E21D-0E67-D1F8-1BA0-6B1E0410D374}"/>
              </a:ext>
            </a:extLst>
          </p:cNvPr>
          <p:cNvGraphicFramePr>
            <a:graphicFrameLocks noGrp="1"/>
          </p:cNvGraphicFramePr>
          <p:nvPr>
            <p:extLst>
              <p:ext uri="{D42A27DB-BD31-4B8C-83A1-F6EECF244321}">
                <p14:modId xmlns:p14="http://schemas.microsoft.com/office/powerpoint/2010/main" val="1435892418"/>
              </p:ext>
            </p:extLst>
          </p:nvPr>
        </p:nvGraphicFramePr>
        <p:xfrm>
          <a:off x="505477" y="6030171"/>
          <a:ext cx="10910637" cy="697672"/>
        </p:xfrm>
        <a:graphic>
          <a:graphicData uri="http://schemas.openxmlformats.org/drawingml/2006/table">
            <a:tbl>
              <a:tblPr>
                <a:noFill/>
              </a:tblPr>
              <a:tblGrid>
                <a:gridCol w="1486285">
                  <a:extLst>
                    <a:ext uri="{9D8B030D-6E8A-4147-A177-3AD203B41FA5}">
                      <a16:colId xmlns="" xmlns:a16="http://schemas.microsoft.com/office/drawing/2014/main" val="3781720209"/>
                    </a:ext>
                  </a:extLst>
                </a:gridCol>
                <a:gridCol w="1346336">
                  <a:extLst>
                    <a:ext uri="{9D8B030D-6E8A-4147-A177-3AD203B41FA5}">
                      <a16:colId xmlns="" xmlns:a16="http://schemas.microsoft.com/office/drawing/2014/main" val="1109523655"/>
                    </a:ext>
                  </a:extLst>
                </a:gridCol>
                <a:gridCol w="1346336">
                  <a:extLst>
                    <a:ext uri="{9D8B030D-6E8A-4147-A177-3AD203B41FA5}">
                      <a16:colId xmlns="" xmlns:a16="http://schemas.microsoft.com/office/drawing/2014/main" val="3366552410"/>
                    </a:ext>
                  </a:extLst>
                </a:gridCol>
                <a:gridCol w="1346336">
                  <a:extLst>
                    <a:ext uri="{9D8B030D-6E8A-4147-A177-3AD203B41FA5}">
                      <a16:colId xmlns="" xmlns:a16="http://schemas.microsoft.com/office/drawing/2014/main" val="3942687826"/>
                    </a:ext>
                  </a:extLst>
                </a:gridCol>
                <a:gridCol w="1346336">
                  <a:extLst>
                    <a:ext uri="{9D8B030D-6E8A-4147-A177-3AD203B41FA5}">
                      <a16:colId xmlns="" xmlns:a16="http://schemas.microsoft.com/office/drawing/2014/main" val="3340788517"/>
                    </a:ext>
                  </a:extLst>
                </a:gridCol>
                <a:gridCol w="1346336">
                  <a:extLst>
                    <a:ext uri="{9D8B030D-6E8A-4147-A177-3AD203B41FA5}">
                      <a16:colId xmlns="" xmlns:a16="http://schemas.microsoft.com/office/drawing/2014/main" val="1228799018"/>
                    </a:ext>
                  </a:extLst>
                </a:gridCol>
                <a:gridCol w="1346336">
                  <a:extLst>
                    <a:ext uri="{9D8B030D-6E8A-4147-A177-3AD203B41FA5}">
                      <a16:colId xmlns="" xmlns:a16="http://schemas.microsoft.com/office/drawing/2014/main" val="2519558654"/>
                    </a:ext>
                  </a:extLst>
                </a:gridCol>
                <a:gridCol w="1346336">
                  <a:extLst>
                    <a:ext uri="{9D8B030D-6E8A-4147-A177-3AD203B41FA5}">
                      <a16:colId xmlns="" xmlns:a16="http://schemas.microsoft.com/office/drawing/2014/main" val="2127525032"/>
                    </a:ext>
                  </a:extLst>
                </a:gridCol>
              </a:tblGrid>
              <a:tr h="697672">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1600" b="1" i="0" u="none" dirty="0" err="1">
                          <a:solidFill>
                            <a:srgbClr val="FF0000"/>
                          </a:solidFill>
                          <a:latin typeface="標楷體" panose="03000509000000000000" pitchFamily="65" charset="-120"/>
                          <a:ea typeface="標楷體" panose="03000509000000000000" pitchFamily="65" charset="-120"/>
                          <a:cs typeface="Microsoft JhengHei"/>
                          <a:sym typeface="Microsoft JhengHei"/>
                        </a:rPr>
                        <a:t>月保費</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344</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662</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1139</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sz="2000" dirty="0">
                          <a:solidFill>
                            <a:srgbClr val="FF0000"/>
                          </a:solidFill>
                          <a:latin typeface="標楷體" panose="03000509000000000000" pitchFamily="65" charset="-120"/>
                          <a:ea typeface="標楷體" panose="03000509000000000000" pitchFamily="65" charset="-120"/>
                        </a:rPr>
                        <a:t>215</a:t>
                      </a:r>
                      <a:r>
                        <a:rPr lang="zh-TW" altLang="en-US" sz="2000" dirty="0">
                          <a:solidFill>
                            <a:srgbClr val="FF0000"/>
                          </a:solidFill>
                          <a:latin typeface="標楷體" panose="03000509000000000000" pitchFamily="65" charset="-120"/>
                          <a:ea typeface="標楷體" panose="03000509000000000000" pitchFamily="65" charset="-120"/>
                        </a:rPr>
                        <a:t>元</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人</a:t>
                      </a:r>
                      <a:endParaRPr sz="20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Microsoft JhengHei"/>
                        <a:buNone/>
                        <a:tabLst/>
                        <a:defRPr/>
                      </a:pPr>
                      <a:r>
                        <a:rPr lang="en-US" altLang="zh-TW"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225</a:t>
                      </a:r>
                      <a:r>
                        <a:rPr lang="zh-TW" altLang="en-US"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a:t>
                      </a:r>
                      <a:r>
                        <a:rPr lang="en-US" altLang="zh-TW"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戶</a:t>
                      </a:r>
                      <a:endParaRPr lang="zh-TW" altLang="en-US" sz="16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230</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6</a:t>
                      </a: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6</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0元/人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extLst>
                  <a:ext uri="{0D108BD9-81ED-4DB2-BD59-A6C34878D82A}">
                    <a16:rowId xmlns="" xmlns:a16="http://schemas.microsoft.com/office/drawing/2014/main" val="898354732"/>
                  </a:ext>
                </a:extLst>
              </a:tr>
            </a:tbl>
          </a:graphicData>
        </a:graphic>
      </p:graphicFrame>
    </p:spTree>
    <p:extLst>
      <p:ext uri="{BB962C8B-B14F-4D97-AF65-F5344CB8AC3E}">
        <p14:creationId xmlns:p14="http://schemas.microsoft.com/office/powerpoint/2010/main" val="176597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9D5A3356-F092-1E8B-A278-EAE79747D1FB}"/>
              </a:ext>
            </a:extLst>
          </p:cNvPr>
          <p:cNvSpPr>
            <a:spLocks noGrp="1"/>
          </p:cNvSpPr>
          <p:nvPr>
            <p:ph type="body" sz="quarter" idx="4294967295"/>
          </p:nvPr>
        </p:nvSpPr>
        <p:spPr>
          <a:xfrm>
            <a:off x="193822" y="196167"/>
            <a:ext cx="11774658" cy="6021754"/>
          </a:xfrm>
          <a:prstGeom prst="rect">
            <a:avLst/>
          </a:prstGeom>
          <a:solidFill>
            <a:schemeClr val="bg1"/>
          </a:solidFill>
        </p:spPr>
        <p:txBody>
          <a:bodyPr/>
          <a:lstStyle/>
          <a:p>
            <a:pPr marL="0" indent="0">
              <a:buNone/>
            </a:pPr>
            <a:r>
              <a:rPr lang="zh-TW" altLang="en-US" sz="2400" dirty="0"/>
              <a:t>員工自費團保計劃表裏</a:t>
            </a:r>
            <a:endParaRPr lang="en-US" altLang="zh-TW" sz="2400" dirty="0"/>
          </a:p>
          <a:p>
            <a:pPr marL="0" indent="0">
              <a:buNone/>
            </a:pPr>
            <a:r>
              <a:rPr lang="zh-TW" altLang="en-US" sz="2400" dirty="0"/>
              <a:t>住院醫療險是屬於實支實付型</a:t>
            </a:r>
            <a:endParaRPr lang="en-US" altLang="zh-TW" sz="2400" dirty="0"/>
          </a:p>
          <a:p>
            <a:pPr marL="0" indent="0">
              <a:buNone/>
            </a:pPr>
            <a:r>
              <a:rPr lang="zh-TW" altLang="en-US" sz="2400" dirty="0"/>
              <a:t>項目有</a:t>
            </a:r>
            <a:endParaRPr lang="en-US" altLang="zh-TW" sz="2400" dirty="0"/>
          </a:p>
          <a:p>
            <a:pPr marL="0" indent="0">
              <a:buNone/>
            </a:pPr>
            <a:r>
              <a:rPr lang="en-US" altLang="zh-TW" sz="2400" dirty="0"/>
              <a:t>1.</a:t>
            </a:r>
            <a:r>
              <a:rPr lang="zh-TW" altLang="en-US" sz="2400" dirty="0"/>
              <a:t>住院病房與膳食費</a:t>
            </a:r>
            <a:r>
              <a:rPr lang="en-US" altLang="zh-TW" sz="2400" dirty="0"/>
              <a:t>(</a:t>
            </a:r>
            <a:r>
              <a:rPr lang="zh-TW" altLang="en-US" sz="2400" dirty="0"/>
              <a:t>限額內給付</a:t>
            </a:r>
            <a:r>
              <a:rPr lang="en-US" altLang="zh-TW" sz="2400" dirty="0"/>
              <a:t>)</a:t>
            </a:r>
          </a:p>
          <a:p>
            <a:pPr marL="0" indent="0">
              <a:buNone/>
            </a:pPr>
            <a:r>
              <a:rPr lang="zh-TW" altLang="en-US" sz="2400" dirty="0">
                <a:solidFill>
                  <a:schemeClr val="tx1"/>
                </a:solidFill>
              </a:rPr>
              <a:t>是以住院期間收據上病房費或膳食費的自負金額然後以員工規劃計劃別的限額內給付</a:t>
            </a:r>
            <a:r>
              <a:rPr lang="en-US" altLang="zh-TW" sz="2400" dirty="0">
                <a:solidFill>
                  <a:schemeClr val="tx1"/>
                </a:solidFill>
              </a:rPr>
              <a:t>.</a:t>
            </a:r>
            <a:r>
              <a:rPr lang="zh-TW" altLang="en-US" sz="2400" dirty="0">
                <a:solidFill>
                  <a:schemeClr val="tx1"/>
                </a:solidFill>
              </a:rPr>
              <a:t> 例如</a:t>
            </a:r>
            <a:r>
              <a:rPr lang="en-US" altLang="zh-TW" sz="2400" dirty="0">
                <a:solidFill>
                  <a:schemeClr val="tx1"/>
                </a:solidFill>
              </a:rPr>
              <a:t>:</a:t>
            </a:r>
            <a:r>
              <a:rPr lang="zh-TW" altLang="en-US" sz="2400" dirty="0">
                <a:solidFill>
                  <a:schemeClr val="tx1"/>
                </a:solidFill>
              </a:rPr>
              <a:t>住院</a:t>
            </a:r>
            <a:r>
              <a:rPr lang="en-US" altLang="zh-TW" sz="2400" dirty="0">
                <a:solidFill>
                  <a:schemeClr val="tx1"/>
                </a:solidFill>
              </a:rPr>
              <a:t>3</a:t>
            </a:r>
            <a:r>
              <a:rPr lang="zh-TW" altLang="en-US" sz="2400" dirty="0">
                <a:solidFill>
                  <a:schemeClr val="tx1"/>
                </a:solidFill>
              </a:rPr>
              <a:t>天收據上病房費自付額</a:t>
            </a:r>
            <a:r>
              <a:rPr lang="en-US" altLang="zh-TW" sz="2400" dirty="0">
                <a:solidFill>
                  <a:schemeClr val="tx1"/>
                </a:solidFill>
              </a:rPr>
              <a:t>8100</a:t>
            </a:r>
            <a:r>
              <a:rPr lang="zh-TW" altLang="en-US" sz="2400" dirty="0">
                <a:solidFill>
                  <a:schemeClr val="tx1"/>
                </a:solidFill>
              </a:rPr>
              <a:t>元</a:t>
            </a:r>
            <a:r>
              <a:rPr lang="en-US" altLang="zh-TW" sz="2400" dirty="0">
                <a:solidFill>
                  <a:schemeClr val="tx1"/>
                </a:solidFill>
              </a:rPr>
              <a:t>.</a:t>
            </a:r>
            <a:r>
              <a:rPr lang="zh-TW" altLang="en-US" sz="2400" dirty="0">
                <a:solidFill>
                  <a:schemeClr val="accent1"/>
                </a:solidFill>
              </a:rPr>
              <a:t>員工買計劃</a:t>
            </a:r>
            <a:r>
              <a:rPr lang="en-US" altLang="zh-TW" sz="2400" dirty="0">
                <a:solidFill>
                  <a:schemeClr val="accent1"/>
                </a:solidFill>
              </a:rPr>
              <a:t>A,</a:t>
            </a:r>
            <a:r>
              <a:rPr lang="zh-TW" altLang="en-US" sz="2400" dirty="0">
                <a:solidFill>
                  <a:schemeClr val="accent1"/>
                </a:solidFill>
              </a:rPr>
              <a:t>病房費為</a:t>
            </a:r>
            <a:r>
              <a:rPr lang="en-US" altLang="zh-TW" sz="2400" dirty="0">
                <a:solidFill>
                  <a:schemeClr val="accent1"/>
                </a:solidFill>
              </a:rPr>
              <a:t>1500</a:t>
            </a:r>
            <a:r>
              <a:rPr lang="zh-TW" altLang="en-US" sz="2400" dirty="0">
                <a:solidFill>
                  <a:schemeClr val="accent1"/>
                </a:solidFill>
              </a:rPr>
              <a:t>元</a:t>
            </a:r>
            <a:r>
              <a:rPr lang="en-US" altLang="zh-TW" sz="2400" dirty="0">
                <a:solidFill>
                  <a:schemeClr val="accent1"/>
                </a:solidFill>
              </a:rPr>
              <a:t>,</a:t>
            </a:r>
            <a:r>
              <a:rPr lang="zh-TW" altLang="en-US" sz="2400" dirty="0">
                <a:solidFill>
                  <a:schemeClr val="accent1"/>
                </a:solidFill>
              </a:rPr>
              <a:t>所以給付</a:t>
            </a:r>
            <a:r>
              <a:rPr lang="en-US" altLang="zh-TW" sz="2400" dirty="0">
                <a:solidFill>
                  <a:schemeClr val="accent1"/>
                </a:solidFill>
              </a:rPr>
              <a:t>4500</a:t>
            </a:r>
            <a:r>
              <a:rPr lang="zh-TW" altLang="en-US" sz="2400" dirty="0">
                <a:solidFill>
                  <a:schemeClr val="accent1"/>
                </a:solidFill>
              </a:rPr>
              <a:t>元</a:t>
            </a:r>
            <a:endParaRPr lang="en-US" altLang="zh-TW" sz="2400" dirty="0">
              <a:solidFill>
                <a:schemeClr val="accent1"/>
              </a:solidFill>
            </a:endParaRPr>
          </a:p>
          <a:p>
            <a:pPr marL="0" indent="0">
              <a:buNone/>
            </a:pPr>
            <a:r>
              <a:rPr lang="en-US" altLang="zh-TW" sz="2400" dirty="0"/>
              <a:t>2.</a:t>
            </a:r>
            <a:r>
              <a:rPr lang="zh-TW" altLang="en-US" sz="2400" dirty="0"/>
              <a:t>住院醫療雜費</a:t>
            </a:r>
            <a:r>
              <a:rPr lang="en-US" altLang="zh-TW" sz="2400" dirty="0"/>
              <a:t>(</a:t>
            </a:r>
            <a:r>
              <a:rPr lang="zh-TW" altLang="en-US" sz="2400" dirty="0"/>
              <a:t>限額內給付</a:t>
            </a:r>
            <a:r>
              <a:rPr lang="en-US" altLang="zh-TW" sz="2400" dirty="0"/>
              <a:t>)</a:t>
            </a:r>
          </a:p>
          <a:p>
            <a:pPr marL="0" indent="0">
              <a:buNone/>
            </a:pPr>
            <a:r>
              <a:rPr lang="zh-TW" altLang="en-US" sz="2400" dirty="0">
                <a:solidFill>
                  <a:schemeClr val="tx1"/>
                </a:solidFill>
              </a:rPr>
              <a:t>是以住院期間收據上的雜費 例如</a:t>
            </a:r>
            <a:r>
              <a:rPr lang="en-US" altLang="zh-TW" sz="2400" dirty="0">
                <a:solidFill>
                  <a:schemeClr val="tx1"/>
                </a:solidFill>
              </a:rPr>
              <a:t>:</a:t>
            </a:r>
            <a:r>
              <a:rPr lang="zh-TW" altLang="en-US" sz="2400" dirty="0">
                <a:solidFill>
                  <a:schemeClr val="tx1"/>
                </a:solidFill>
              </a:rPr>
              <a:t>藥費</a:t>
            </a:r>
            <a:r>
              <a:rPr lang="en-US" altLang="zh-TW" sz="2400" dirty="0">
                <a:solidFill>
                  <a:schemeClr val="tx1"/>
                </a:solidFill>
              </a:rPr>
              <a:t>.</a:t>
            </a:r>
            <a:r>
              <a:rPr lang="zh-TW" altLang="en-US" sz="2400" dirty="0">
                <a:solidFill>
                  <a:schemeClr val="tx1"/>
                </a:solidFill>
              </a:rPr>
              <a:t>注射費</a:t>
            </a:r>
            <a:r>
              <a:rPr lang="en-US" altLang="zh-TW" sz="2400" dirty="0">
                <a:solidFill>
                  <a:schemeClr val="tx1"/>
                </a:solidFill>
              </a:rPr>
              <a:t>.</a:t>
            </a:r>
            <a:r>
              <a:rPr lang="zh-TW" altLang="en-US" sz="2400" dirty="0">
                <a:solidFill>
                  <a:schemeClr val="tx1"/>
                </a:solidFill>
              </a:rPr>
              <a:t>材料費</a:t>
            </a:r>
            <a:r>
              <a:rPr lang="en-US" altLang="zh-TW" sz="2400" dirty="0">
                <a:solidFill>
                  <a:schemeClr val="tx1"/>
                </a:solidFill>
              </a:rPr>
              <a:t>…</a:t>
            </a:r>
            <a:r>
              <a:rPr lang="zh-TW" altLang="en-US" sz="2400" dirty="0">
                <a:solidFill>
                  <a:schemeClr val="tx1"/>
                </a:solidFill>
              </a:rPr>
              <a:t>等</a:t>
            </a:r>
            <a:endParaRPr lang="en-US" altLang="zh-TW" sz="2400" dirty="0">
              <a:solidFill>
                <a:schemeClr val="tx1"/>
              </a:solidFill>
            </a:endParaRPr>
          </a:p>
          <a:p>
            <a:pPr marL="0" indent="0">
              <a:buNone/>
            </a:pPr>
            <a:r>
              <a:rPr lang="en-US" altLang="zh-TW" sz="2400" dirty="0"/>
              <a:t>3.</a:t>
            </a:r>
            <a:r>
              <a:rPr lang="zh-TW" altLang="en-US" sz="2400" dirty="0"/>
              <a:t>外科手術費用</a:t>
            </a:r>
            <a:r>
              <a:rPr lang="en-US" altLang="zh-TW" sz="2400" dirty="0"/>
              <a:t>(</a:t>
            </a:r>
            <a:r>
              <a:rPr lang="zh-TW" altLang="en-US" sz="2400" dirty="0"/>
              <a:t>限額內給付</a:t>
            </a:r>
            <a:r>
              <a:rPr lang="en-US" altLang="zh-TW" sz="2400" dirty="0"/>
              <a:t>)</a:t>
            </a:r>
          </a:p>
          <a:p>
            <a:pPr marL="0" indent="0">
              <a:buNone/>
            </a:pPr>
            <a:r>
              <a:rPr lang="zh-TW" altLang="en-US" sz="2400" dirty="0">
                <a:solidFill>
                  <a:schemeClr val="tx1"/>
                </a:solidFill>
              </a:rPr>
              <a:t>是以收據上的手術費自付額乘以部位百分率給付</a:t>
            </a:r>
            <a:endParaRPr lang="en-US" altLang="zh-TW" sz="2400" dirty="0">
              <a:solidFill>
                <a:schemeClr val="tx1"/>
              </a:solidFill>
            </a:endParaRPr>
          </a:p>
          <a:p>
            <a:pPr marL="0" indent="0">
              <a:buNone/>
            </a:pPr>
            <a:r>
              <a:rPr lang="zh-TW" altLang="en-US" sz="2400" dirty="0">
                <a:solidFill>
                  <a:schemeClr val="accent1"/>
                </a:solidFill>
              </a:rPr>
              <a:t>例如</a:t>
            </a:r>
            <a:r>
              <a:rPr lang="en-US" altLang="zh-TW" sz="2400" dirty="0">
                <a:solidFill>
                  <a:schemeClr val="accent1"/>
                </a:solidFill>
              </a:rPr>
              <a:t>:</a:t>
            </a:r>
            <a:r>
              <a:rPr lang="zh-TW" altLang="en-US" sz="2400" dirty="0">
                <a:solidFill>
                  <a:schemeClr val="accent1"/>
                </a:solidFill>
              </a:rPr>
              <a:t>計劃</a:t>
            </a:r>
            <a:r>
              <a:rPr lang="en-US" altLang="zh-TW" sz="2400" dirty="0">
                <a:solidFill>
                  <a:schemeClr val="accent1"/>
                </a:solidFill>
              </a:rPr>
              <a:t>A</a:t>
            </a:r>
            <a:r>
              <a:rPr lang="zh-TW" altLang="en-US" sz="2400" dirty="0">
                <a:solidFill>
                  <a:schemeClr val="accent1"/>
                </a:solidFill>
              </a:rPr>
              <a:t>甲狀腺單純腫瘤手術費用</a:t>
            </a:r>
            <a:r>
              <a:rPr lang="en-US" altLang="zh-TW" sz="2400" dirty="0">
                <a:solidFill>
                  <a:schemeClr val="accent1"/>
                </a:solidFill>
              </a:rPr>
              <a:t>44000</a:t>
            </a:r>
            <a:r>
              <a:rPr lang="zh-TW" altLang="en-US" sz="2400" dirty="0">
                <a:solidFill>
                  <a:schemeClr val="accent1"/>
                </a:solidFill>
              </a:rPr>
              <a:t>元乘以</a:t>
            </a:r>
            <a:r>
              <a:rPr lang="en-US" altLang="zh-TW" sz="2400" dirty="0">
                <a:solidFill>
                  <a:schemeClr val="accent1"/>
                </a:solidFill>
              </a:rPr>
              <a:t>30%</a:t>
            </a:r>
            <a:r>
              <a:rPr lang="zh-TW" altLang="en-US" sz="2400" dirty="0">
                <a:solidFill>
                  <a:schemeClr val="accent1"/>
                </a:solidFill>
              </a:rPr>
              <a:t>所以給付</a:t>
            </a:r>
            <a:r>
              <a:rPr lang="en-US" altLang="zh-TW" sz="2400" dirty="0">
                <a:solidFill>
                  <a:schemeClr val="accent1"/>
                </a:solidFill>
              </a:rPr>
              <a:t>13200</a:t>
            </a:r>
            <a:r>
              <a:rPr lang="zh-TW" altLang="en-US" sz="2400" dirty="0">
                <a:solidFill>
                  <a:schemeClr val="accent1"/>
                </a:solidFill>
              </a:rPr>
              <a:t>元</a:t>
            </a:r>
            <a:endParaRPr lang="en-US" altLang="zh-TW" sz="2400" dirty="0">
              <a:solidFill>
                <a:schemeClr val="accent1"/>
              </a:solidFill>
            </a:endParaRPr>
          </a:p>
          <a:p>
            <a:pPr marL="0" indent="0">
              <a:buNone/>
            </a:pPr>
            <a:r>
              <a:rPr lang="en-US" altLang="zh-TW" sz="2400" dirty="0"/>
              <a:t>4.</a:t>
            </a:r>
            <a:r>
              <a:rPr lang="zh-TW" altLang="en-US" sz="2400" dirty="0"/>
              <a:t>診查費</a:t>
            </a:r>
            <a:r>
              <a:rPr lang="en-US" altLang="zh-TW" sz="2400" dirty="0"/>
              <a:t>(</a:t>
            </a:r>
            <a:r>
              <a:rPr lang="zh-TW" altLang="en-US" sz="2400" dirty="0"/>
              <a:t>限額內給付</a:t>
            </a:r>
            <a:r>
              <a:rPr lang="en-US" altLang="zh-TW" sz="2400" dirty="0"/>
              <a:t>)</a:t>
            </a:r>
          </a:p>
          <a:p>
            <a:pPr marL="0" indent="0">
              <a:buNone/>
            </a:pPr>
            <a:r>
              <a:rPr lang="zh-TW" altLang="en-US" sz="2400" dirty="0">
                <a:solidFill>
                  <a:schemeClr val="tx1"/>
                </a:solidFill>
              </a:rPr>
              <a:t>是以收據上診察費自付額給付</a:t>
            </a:r>
            <a:endParaRPr lang="en-US" altLang="zh-TW" sz="2400" dirty="0"/>
          </a:p>
          <a:p>
            <a:endParaRPr lang="zh-TW" altLang="en-US" sz="2400" dirty="0"/>
          </a:p>
        </p:txBody>
      </p:sp>
    </p:spTree>
    <p:extLst>
      <p:ext uri="{BB962C8B-B14F-4D97-AF65-F5344CB8AC3E}">
        <p14:creationId xmlns:p14="http://schemas.microsoft.com/office/powerpoint/2010/main" val="2476472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49561" y="212214"/>
            <a:ext cx="5697556" cy="4235683"/>
          </a:xfrm>
          <a:prstGeom prst="rect">
            <a:avLst/>
          </a:prstGeom>
        </p:spPr>
      </p:pic>
      <p:sp>
        <p:nvSpPr>
          <p:cNvPr id="5" name="矩形 4"/>
          <p:cNvSpPr/>
          <p:nvPr/>
        </p:nvSpPr>
        <p:spPr>
          <a:xfrm>
            <a:off x="6755193" y="212214"/>
            <a:ext cx="5258528" cy="2616101"/>
          </a:xfrm>
          <a:prstGeom prst="rect">
            <a:avLst/>
          </a:prstGeom>
        </p:spPr>
        <p:txBody>
          <a:bodyPr wrap="square">
            <a:spAutoFit/>
          </a:bodyPr>
          <a:lstStyle/>
          <a:p>
            <a:endParaRPr lang="zh-TW" altLang="en-US" sz="2000" b="0" i="0" u="none" strike="noStrike" baseline="0" dirty="0">
              <a:solidFill>
                <a:srgbClr val="000000"/>
              </a:solidFill>
              <a:latin typeface="標楷體" panose="03000509000000000000" pitchFamily="65" charset="-120"/>
              <a:ea typeface="標楷體" panose="03000509000000000000" pitchFamily="65" charset="-120"/>
            </a:endParaRPr>
          </a:p>
          <a:p>
            <a:r>
              <a:rPr lang="zh-TW" altLang="en-US" dirty="0">
                <a:solidFill>
                  <a:srgbClr val="000000"/>
                </a:solidFill>
                <a:latin typeface="標楷體" panose="03000509000000000000" pitchFamily="65" charset="-120"/>
                <a:ea typeface="標楷體" panose="03000509000000000000" pitchFamily="65" charset="-120"/>
              </a:rPr>
              <a:t>登入說明：</a:t>
            </a:r>
            <a:r>
              <a:rPr lang="en-US" altLang="zh-TW" dirty="0">
                <a:solidFill>
                  <a:srgbClr val="000000"/>
                </a:solidFill>
                <a:latin typeface="標楷體" panose="03000509000000000000" pitchFamily="65" charset="-120"/>
                <a:ea typeface="標楷體" panose="03000509000000000000" pitchFamily="65" charset="-120"/>
              </a:rPr>
              <a:t>&lt;</a:t>
            </a:r>
            <a:r>
              <a:rPr lang="zh-TW" altLang="en-US" dirty="0">
                <a:solidFill>
                  <a:srgbClr val="000000"/>
                </a:solidFill>
                <a:latin typeface="標楷體" panose="03000509000000000000" pitchFamily="65" charset="-120"/>
                <a:ea typeface="標楷體" panose="03000509000000000000" pitchFamily="65" charset="-120"/>
              </a:rPr>
              <a:t>以下欄位皆為必填欄位</a:t>
            </a:r>
            <a:r>
              <a:rPr lang="en-US" altLang="zh-TW" dirty="0">
                <a:solidFill>
                  <a:srgbClr val="000000"/>
                </a:solidFill>
                <a:latin typeface="標楷體" panose="03000509000000000000" pitchFamily="65" charset="-120"/>
                <a:ea typeface="標楷體" panose="03000509000000000000" pitchFamily="65" charset="-120"/>
              </a:rPr>
              <a:t>&gt;</a:t>
            </a:r>
            <a:endParaRPr lang="zh-TW" altLang="en-US" dirty="0">
              <a:solidFill>
                <a:srgbClr val="000000"/>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l"/>
            </a:pPr>
            <a:r>
              <a:rPr lang="zh-TW" altLang="en-US" dirty="0">
                <a:solidFill>
                  <a:srgbClr val="000000"/>
                </a:solidFill>
                <a:latin typeface="標楷體" panose="03000509000000000000" pitchFamily="65" charset="-120"/>
                <a:ea typeface="標楷體" panose="03000509000000000000" pitchFamily="65" charset="-120"/>
              </a:rPr>
              <a:t>統一編號：要保公司之統一編號 </a:t>
            </a:r>
            <a:endParaRPr lang="en-US" altLang="zh-TW" dirty="0">
              <a:solidFill>
                <a:srgbClr val="000000"/>
              </a:solidFill>
              <a:latin typeface="標楷體" panose="03000509000000000000" pitchFamily="65" charset="-120"/>
              <a:ea typeface="標楷體" panose="03000509000000000000" pitchFamily="65" charset="-120"/>
            </a:endParaRPr>
          </a:p>
          <a:p>
            <a:pPr marL="285750" indent="-285750">
              <a:buFont typeface="Wingdings" panose="05000000000000000000" pitchFamily="2" charset="2"/>
              <a:buChar char="l"/>
            </a:pPr>
            <a:r>
              <a:rPr lang="zh-TW" altLang="en-US" dirty="0">
                <a:solidFill>
                  <a:srgbClr val="000000"/>
                </a:solidFill>
                <a:latin typeface="標楷體" panose="03000509000000000000" pitchFamily="65" charset="-120"/>
                <a:ea typeface="標楷體" panose="03000509000000000000" pitchFamily="65" charset="-120"/>
              </a:rPr>
              <a:t>帳號：承辦人</a:t>
            </a:r>
            <a:r>
              <a:rPr lang="en-US" altLang="zh-TW" dirty="0">
                <a:solidFill>
                  <a:srgbClr val="000000"/>
                </a:solidFill>
                <a:latin typeface="Times New Roman" panose="02020603050405020304" pitchFamily="18" charset="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被保險人之身份證字號或最新居 </a:t>
            </a:r>
            <a:endParaRPr lang="en-US" altLang="zh-TW" dirty="0">
              <a:solidFill>
                <a:srgbClr val="000000"/>
              </a:solidFill>
              <a:latin typeface="標楷體" panose="03000509000000000000" pitchFamily="65" charset="-120"/>
              <a:ea typeface="標楷體" panose="03000509000000000000" pitchFamily="65" charset="-120"/>
            </a:endParaRPr>
          </a:p>
          <a:p>
            <a:r>
              <a:rPr lang="en-US" altLang="zh-TW" dirty="0">
                <a:solidFill>
                  <a:srgbClr val="000000"/>
                </a:solidFill>
                <a:latin typeface="標楷體" panose="03000509000000000000" pitchFamily="65" charset="-120"/>
                <a:ea typeface="標楷體" panose="03000509000000000000" pitchFamily="65" charset="-120"/>
              </a:rPr>
              <a:t>       </a:t>
            </a:r>
            <a:r>
              <a:rPr lang="zh-TW" altLang="en-US" dirty="0">
                <a:solidFill>
                  <a:srgbClr val="000000"/>
                </a:solidFill>
                <a:latin typeface="標楷體" panose="03000509000000000000" pitchFamily="65" charset="-120"/>
                <a:ea typeface="標楷體" panose="03000509000000000000" pitchFamily="65" charset="-120"/>
              </a:rPr>
              <a:t>  留證號，長度限制</a:t>
            </a:r>
            <a:r>
              <a:rPr lang="en-US" altLang="zh-TW" dirty="0">
                <a:solidFill>
                  <a:srgbClr val="000000"/>
                </a:solidFill>
                <a:latin typeface="Times New Roman" panose="02020603050405020304" pitchFamily="18" charset="0"/>
                <a:ea typeface="標楷體" panose="03000509000000000000" pitchFamily="65" charset="-120"/>
              </a:rPr>
              <a:t>10</a:t>
            </a:r>
            <a:r>
              <a:rPr lang="zh-TW" altLang="en-US" dirty="0">
                <a:solidFill>
                  <a:srgbClr val="000000"/>
                </a:solidFill>
                <a:latin typeface="標楷體" panose="03000509000000000000" pitchFamily="65" charset="-120"/>
                <a:ea typeface="標楷體" panose="03000509000000000000" pitchFamily="65" charset="-120"/>
              </a:rPr>
              <a:t>碼 </a:t>
            </a:r>
          </a:p>
          <a:p>
            <a:pPr marL="285750" indent="-285750">
              <a:buFont typeface="Wingdings" panose="05000000000000000000" pitchFamily="2" charset="2"/>
              <a:buChar char="l"/>
            </a:pPr>
            <a:r>
              <a:rPr lang="zh-TW" altLang="en-US" dirty="0">
                <a:solidFill>
                  <a:srgbClr val="000000"/>
                </a:solidFill>
                <a:latin typeface="標楷體" panose="03000509000000000000" pitchFamily="65" charset="-120"/>
                <a:ea typeface="標楷體" panose="03000509000000000000" pitchFamily="65" charset="-120"/>
              </a:rPr>
              <a:t>密碼：為</a:t>
            </a:r>
            <a:r>
              <a:rPr lang="en-US" altLang="zh-TW" dirty="0">
                <a:solidFill>
                  <a:srgbClr val="000000"/>
                </a:solidFill>
                <a:latin typeface="Times New Roman" panose="02020603050405020304" pitchFamily="18" charset="0"/>
                <a:ea typeface="標楷體" panose="03000509000000000000" pitchFamily="65" charset="-120"/>
              </a:rPr>
              <a:t>8-12</a:t>
            </a:r>
            <a:r>
              <a:rPr lang="zh-TW" altLang="en-US" dirty="0">
                <a:solidFill>
                  <a:srgbClr val="000000"/>
                </a:solidFill>
                <a:latin typeface="標楷體" panose="03000509000000000000" pitchFamily="65" charset="-120"/>
                <a:ea typeface="標楷體" panose="03000509000000000000" pitchFamily="65" charset="-120"/>
              </a:rPr>
              <a:t>碼英數字混合且不可連續</a:t>
            </a:r>
            <a:r>
              <a:rPr lang="en-US" altLang="zh-TW" dirty="0">
                <a:solidFill>
                  <a:srgbClr val="000000"/>
                </a:solidFill>
                <a:latin typeface="Times New Roman" panose="02020603050405020304" pitchFamily="18" charset="0"/>
                <a:ea typeface="標楷體" panose="03000509000000000000" pitchFamily="65" charset="-120"/>
              </a:rPr>
              <a:t>3</a:t>
            </a:r>
            <a:r>
              <a:rPr lang="zh-TW" altLang="en-US" dirty="0">
                <a:solidFill>
                  <a:srgbClr val="000000"/>
                </a:solidFill>
                <a:latin typeface="標楷體" panose="03000509000000000000" pitchFamily="65" charset="-120"/>
                <a:ea typeface="標楷體" panose="03000509000000000000" pitchFamily="65" charset="-120"/>
              </a:rPr>
              <a:t>碼字元  </a:t>
            </a:r>
            <a:endParaRPr lang="en-US" altLang="zh-TW" dirty="0">
              <a:solidFill>
                <a:srgbClr val="000000"/>
              </a:solidFill>
              <a:latin typeface="標楷體" panose="03000509000000000000" pitchFamily="65" charset="-120"/>
              <a:ea typeface="標楷體" panose="03000509000000000000" pitchFamily="65" charset="-120"/>
            </a:endParaRPr>
          </a:p>
          <a:p>
            <a:r>
              <a:rPr lang="en-US" altLang="zh-TW" dirty="0">
                <a:solidFill>
                  <a:srgbClr val="000000"/>
                </a:solidFill>
                <a:latin typeface="標楷體" panose="03000509000000000000" pitchFamily="65" charset="-120"/>
                <a:ea typeface="標楷體" panose="03000509000000000000" pitchFamily="65" charset="-120"/>
              </a:rPr>
              <a:t>         </a:t>
            </a:r>
            <a:r>
              <a:rPr lang="zh-TW" altLang="en-US" dirty="0">
                <a:solidFill>
                  <a:srgbClr val="000000"/>
                </a:solidFill>
                <a:latin typeface="標楷體" panose="03000509000000000000" pitchFamily="65" charset="-120"/>
                <a:ea typeface="標楷體" panose="03000509000000000000" pitchFamily="65" charset="-120"/>
              </a:rPr>
              <a:t>重複或是特殊符號 </a:t>
            </a:r>
          </a:p>
          <a:p>
            <a:r>
              <a:rPr lang="zh-TW" altLang="en-US" dirty="0">
                <a:solidFill>
                  <a:srgbClr val="000000"/>
                </a:solidFill>
                <a:latin typeface="Wingdings" panose="05000000000000000000" pitchFamily="2" charset="2"/>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驗證碼：為</a:t>
            </a:r>
            <a:r>
              <a:rPr lang="en-US" altLang="zh-TW" dirty="0">
                <a:solidFill>
                  <a:srgbClr val="000000"/>
                </a:solidFill>
                <a:latin typeface="Times New Roman" panose="02020603050405020304" pitchFamily="18" charset="0"/>
                <a:ea typeface="標楷體" panose="03000509000000000000" pitchFamily="65" charset="-120"/>
              </a:rPr>
              <a:t>4</a:t>
            </a:r>
            <a:r>
              <a:rPr lang="zh-TW" altLang="en-US" dirty="0">
                <a:solidFill>
                  <a:srgbClr val="000000"/>
                </a:solidFill>
                <a:latin typeface="標楷體" panose="03000509000000000000" pitchFamily="65" charset="-120"/>
                <a:ea typeface="標楷體" panose="03000509000000000000" pitchFamily="65" charset="-120"/>
              </a:rPr>
              <a:t>碼數字組成，當游標移到驗證碼輸</a:t>
            </a:r>
            <a:endParaRPr lang="en-US" altLang="zh-TW" dirty="0">
              <a:solidFill>
                <a:srgbClr val="000000"/>
              </a:solidFill>
              <a:latin typeface="標楷體" panose="03000509000000000000" pitchFamily="65" charset="-120"/>
              <a:ea typeface="標楷體" panose="03000509000000000000" pitchFamily="65" charset="-120"/>
            </a:endParaRPr>
          </a:p>
          <a:p>
            <a:r>
              <a:rPr lang="zh-TW" altLang="en-US" dirty="0">
                <a:solidFill>
                  <a:srgbClr val="000000"/>
                </a:solidFill>
                <a:latin typeface="標楷體" panose="03000509000000000000" pitchFamily="65" charset="-120"/>
                <a:ea typeface="標楷體" panose="03000509000000000000" pitchFamily="65" charset="-120"/>
              </a:rPr>
              <a:t>         入框時自動更新驗證碼 </a:t>
            </a:r>
          </a:p>
        </p:txBody>
      </p:sp>
      <p:sp>
        <p:nvSpPr>
          <p:cNvPr id="6" name="矩形 5"/>
          <p:cNvSpPr/>
          <p:nvPr/>
        </p:nvSpPr>
        <p:spPr>
          <a:xfrm>
            <a:off x="0" y="4447897"/>
            <a:ext cx="12192000" cy="2308324"/>
          </a:xfrm>
          <a:prstGeom prst="rect">
            <a:avLst/>
          </a:prstGeom>
        </p:spPr>
        <p:txBody>
          <a:bodyPr wrap="square">
            <a:spAutoFit/>
          </a:bodyPr>
          <a:lstStyle/>
          <a:p>
            <a:r>
              <a:rPr lang="en-US" altLang="zh-TW" dirty="0">
                <a:solidFill>
                  <a:srgbClr val="000000"/>
                </a:solidFill>
                <a:latin typeface="Times New Roman" panose="02020603050405020304" pitchFamily="18" charset="0"/>
              </a:rPr>
              <a:t>1. </a:t>
            </a:r>
            <a:r>
              <a:rPr lang="zh-TW" altLang="en-US" dirty="0">
                <a:solidFill>
                  <a:srgbClr val="000000"/>
                </a:solidFill>
                <a:latin typeface="標楷體" panose="03000509000000000000" pitchFamily="65" charset="-120"/>
                <a:ea typeface="標楷體" panose="03000509000000000000" pitchFamily="65" charset="-120"/>
              </a:rPr>
              <a:t>承辦人：經要保單位事先提出「團體保險網路保險服務申請書」並填寫承辦人資料，經凱基人壽審核完成並開通服務後，系統將主動寄出密碼函給服務申請書上所列之承辦人，承辦人首次「登入」時需完成初始密碼變更作業，即可登入。 </a:t>
            </a:r>
          </a:p>
          <a:p>
            <a:endParaRPr lang="en-US" altLang="zh-TW" dirty="0">
              <a:solidFill>
                <a:srgbClr val="000000"/>
              </a:solidFill>
              <a:latin typeface="Times New Roman" panose="02020603050405020304" pitchFamily="18" charset="0"/>
              <a:ea typeface="標楷體" panose="03000509000000000000" pitchFamily="65" charset="-120"/>
            </a:endParaRPr>
          </a:p>
          <a:p>
            <a:r>
              <a:rPr lang="en-US" altLang="zh-TW" dirty="0">
                <a:solidFill>
                  <a:srgbClr val="000000"/>
                </a:solidFill>
                <a:latin typeface="Times New Roman" panose="02020603050405020304" pitchFamily="18" charset="0"/>
                <a:ea typeface="標楷體" panose="03000509000000000000" pitchFamily="65" charset="-120"/>
              </a:rPr>
              <a:t>2. </a:t>
            </a:r>
            <a:r>
              <a:rPr lang="zh-TW" altLang="en-US" dirty="0">
                <a:solidFill>
                  <a:srgbClr val="000000"/>
                </a:solidFill>
                <a:latin typeface="標楷體" panose="03000509000000000000" pitchFamily="65" charset="-120"/>
                <a:ea typeface="標楷體" panose="03000509000000000000" pitchFamily="65" charset="-120"/>
              </a:rPr>
              <a:t>被保險人</a:t>
            </a:r>
            <a:r>
              <a:rPr lang="en-US" altLang="zh-TW" dirty="0">
                <a:solidFill>
                  <a:srgbClr val="000000"/>
                </a:solidFill>
                <a:latin typeface="Times New Roman" panose="02020603050405020304" pitchFamily="18" charset="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一般員工</a:t>
            </a:r>
            <a:r>
              <a:rPr lang="en-US" altLang="zh-TW" dirty="0">
                <a:solidFill>
                  <a:srgbClr val="000000"/>
                </a:solidFill>
                <a:latin typeface="Times New Roman" panose="02020603050405020304" pitchFamily="18" charset="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眷屬</a:t>
            </a:r>
            <a:r>
              <a:rPr lang="en-US" altLang="zh-TW" dirty="0">
                <a:solidFill>
                  <a:srgbClr val="000000"/>
                </a:solidFill>
                <a:latin typeface="Times New Roman" panose="02020603050405020304" pitchFamily="18" charset="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：第一次登入使用時，點選「員工首次註冊」，系統將會發送密碼函至註冊時填寫的</a:t>
            </a:r>
            <a:r>
              <a:rPr lang="en-US" altLang="zh-TW" dirty="0" err="1">
                <a:solidFill>
                  <a:srgbClr val="000000"/>
                </a:solidFill>
                <a:latin typeface="Times New Roman" panose="02020603050405020304" pitchFamily="18" charset="0"/>
                <a:ea typeface="標楷體" panose="03000509000000000000" pitchFamily="65" charset="-120"/>
              </a:rPr>
              <a:t>eMail</a:t>
            </a:r>
            <a:r>
              <a:rPr lang="zh-TW" altLang="en-US" dirty="0">
                <a:solidFill>
                  <a:srgbClr val="000000"/>
                </a:solidFill>
                <a:latin typeface="標楷體" panose="03000509000000000000" pitchFamily="65" charset="-120"/>
                <a:ea typeface="標楷體" panose="03000509000000000000" pitchFamily="65" charset="-120"/>
              </a:rPr>
              <a:t>信箱，被保險人可在註冊頁面立即變更密碼或重新「登入」後進行初始密碼變更作業。密碼變更完成後，點選「登入」進入。 </a:t>
            </a:r>
          </a:p>
          <a:p>
            <a:endParaRPr lang="en-US" altLang="zh-TW" dirty="0">
              <a:solidFill>
                <a:srgbClr val="000000"/>
              </a:solidFill>
              <a:latin typeface="Times New Roman" panose="02020603050405020304" pitchFamily="18" charset="0"/>
              <a:ea typeface="標楷體" panose="03000509000000000000" pitchFamily="65" charset="-120"/>
            </a:endParaRPr>
          </a:p>
          <a:p>
            <a:r>
              <a:rPr lang="en-US" altLang="zh-TW" dirty="0">
                <a:solidFill>
                  <a:srgbClr val="000000"/>
                </a:solidFill>
                <a:latin typeface="Times New Roman" panose="02020603050405020304" pitchFamily="18" charset="0"/>
                <a:ea typeface="標楷體" panose="03000509000000000000" pitchFamily="65" charset="-120"/>
              </a:rPr>
              <a:t>3. </a:t>
            </a:r>
            <a:r>
              <a:rPr lang="zh-TW" altLang="en-US" dirty="0">
                <a:solidFill>
                  <a:srgbClr val="000000"/>
                </a:solidFill>
                <a:latin typeface="標楷體" panose="03000509000000000000" pitchFamily="65" charset="-120"/>
                <a:ea typeface="標楷體" panose="03000509000000000000" pitchFamily="65" charset="-120"/>
              </a:rPr>
              <a:t>使用者登入：於團險網路服務系統使用者登入頁面，輸入要保公司統一編號、帳號、密碼、驗證碼等資訊後登入。 </a:t>
            </a:r>
          </a:p>
        </p:txBody>
      </p:sp>
    </p:spTree>
    <p:extLst>
      <p:ext uri="{BB962C8B-B14F-4D97-AF65-F5344CB8AC3E}">
        <p14:creationId xmlns:p14="http://schemas.microsoft.com/office/powerpoint/2010/main" val="51087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4294967295"/>
          </p:nvPr>
        </p:nvSpPr>
        <p:spPr>
          <a:xfrm>
            <a:off x="956937" y="524853"/>
            <a:ext cx="6060544" cy="588723"/>
          </a:xfrm>
          <a:prstGeom prst="rect">
            <a:avLst/>
          </a:prstGeom>
        </p:spPr>
        <p:txBody>
          <a:bodyPr/>
          <a:lstStyle/>
          <a:p>
            <a:pPr marL="0" indent="0">
              <a:buNone/>
            </a:pPr>
            <a:r>
              <a:rPr lang="zh-TW" altLang="en-US" sz="3200" dirty="0">
                <a:latin typeface="標楷體" panose="03000509000000000000" pitchFamily="65" charset="-120"/>
                <a:ea typeface="標楷體" panose="03000509000000000000" pitchFamily="65" charset="-120"/>
              </a:rPr>
              <a:t>二、團險內容簡介</a:t>
            </a:r>
          </a:p>
        </p:txBody>
      </p:sp>
      <p:pic>
        <p:nvPicPr>
          <p:cNvPr id="3" name="圖片 2">
            <a:extLst>
              <a:ext uri="{FF2B5EF4-FFF2-40B4-BE49-F238E27FC236}">
                <a16:creationId xmlns="" xmlns:a16="http://schemas.microsoft.com/office/drawing/2014/main" id="{86061748-C1FE-AF0F-1438-8B4FC0A6968F}"/>
              </a:ext>
            </a:extLst>
          </p:cNvPr>
          <p:cNvPicPr>
            <a:picLocks noChangeAspect="1"/>
          </p:cNvPicPr>
          <p:nvPr/>
        </p:nvPicPr>
        <p:blipFill>
          <a:blip r:embed="rId2"/>
          <a:stretch>
            <a:fillRect/>
          </a:stretch>
        </p:blipFill>
        <p:spPr>
          <a:xfrm>
            <a:off x="831170" y="1335239"/>
            <a:ext cx="10459682" cy="4942034"/>
          </a:xfrm>
          <a:prstGeom prst="rect">
            <a:avLst/>
          </a:prstGeom>
        </p:spPr>
      </p:pic>
    </p:spTree>
    <p:extLst>
      <p:ext uri="{BB962C8B-B14F-4D97-AF65-F5344CB8AC3E}">
        <p14:creationId xmlns:p14="http://schemas.microsoft.com/office/powerpoint/2010/main" val="185979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606723" y="1581952"/>
            <a:ext cx="11066183" cy="5134709"/>
          </a:xfrm>
          <a:prstGeom prst="rect">
            <a:avLst/>
          </a:prstGeom>
        </p:spPr>
      </p:pic>
      <p:sp>
        <p:nvSpPr>
          <p:cNvPr id="5" name="矩形 4"/>
          <p:cNvSpPr/>
          <p:nvPr/>
        </p:nvSpPr>
        <p:spPr>
          <a:xfrm>
            <a:off x="606723" y="0"/>
            <a:ext cx="11297729" cy="1415772"/>
          </a:xfrm>
          <a:prstGeom prst="rect">
            <a:avLst/>
          </a:prstGeom>
        </p:spPr>
        <p:txBody>
          <a:bodyPr wrap="square">
            <a:spAutoFit/>
          </a:bodyPr>
          <a:lstStyle/>
          <a:p>
            <a:r>
              <a:rPr lang="zh-TW" altLang="en-US" sz="4400" b="0" i="0" u="none" strike="noStrike" baseline="0" dirty="0">
                <a:solidFill>
                  <a:srgbClr val="000000"/>
                </a:solidFill>
                <a:latin typeface="標楷體" panose="03000509000000000000" pitchFamily="65" charset="-120"/>
                <a:ea typeface="標楷體" panose="03000509000000000000" pitchFamily="65" charset="-120"/>
              </a:rPr>
              <a:t>被保險人個人服務功能</a:t>
            </a:r>
            <a:r>
              <a:rPr lang="en-US" altLang="zh-TW" sz="44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4400" b="0" i="0" u="none" strike="noStrike" baseline="0" dirty="0">
                <a:solidFill>
                  <a:srgbClr val="000000"/>
                </a:solidFill>
                <a:latin typeface="標楷體" panose="03000509000000000000" pitchFamily="65" charset="-120"/>
                <a:ea typeface="標楷體" panose="03000509000000000000" pitchFamily="65" charset="-120"/>
              </a:rPr>
              <a:t>員工  </a:t>
            </a:r>
          </a:p>
          <a:p>
            <a:r>
              <a:rPr lang="zh-TW" altLang="en-US" sz="2400" b="1" i="0" u="none" strike="noStrike" baseline="0" dirty="0">
                <a:solidFill>
                  <a:srgbClr val="000000"/>
                </a:solidFill>
                <a:latin typeface="標楷體" panose="03000509000000000000" pitchFamily="65" charset="-120"/>
                <a:ea typeface="標楷體" panose="03000509000000000000" pitchFamily="65" charset="-120"/>
              </a:rPr>
              <a:t>保險利益查詢 </a:t>
            </a:r>
            <a:r>
              <a:rPr lang="en-US" altLang="zh-TW" sz="2400" b="1" i="0" u="none" strike="noStrike" baseline="0" dirty="0">
                <a:solidFill>
                  <a:srgbClr val="000000"/>
                </a:solidFill>
                <a:latin typeface="標楷體" panose="03000509000000000000" pitchFamily="65" charset="-120"/>
                <a:ea typeface="標楷體" panose="03000509000000000000" pitchFamily="65" charset="-120"/>
              </a:rPr>
              <a:t>(</a:t>
            </a:r>
            <a:r>
              <a:rPr lang="zh-TW" altLang="en-US" sz="2400" b="1" i="0" u="none" strike="noStrike" baseline="0" dirty="0">
                <a:solidFill>
                  <a:srgbClr val="000000"/>
                </a:solidFill>
                <a:latin typeface="標楷體" panose="03000509000000000000" pitchFamily="65" charset="-120"/>
                <a:ea typeface="標楷體" panose="03000509000000000000" pitchFamily="65" charset="-120"/>
              </a:rPr>
              <a:t>會呈現公自費保單</a:t>
            </a:r>
            <a:r>
              <a:rPr lang="en-US" altLang="zh-TW" sz="2400" b="1" i="0" u="none" strike="noStrike" baseline="0" dirty="0">
                <a:solidFill>
                  <a:srgbClr val="000000"/>
                </a:solidFill>
                <a:latin typeface="標楷體" panose="03000509000000000000" pitchFamily="65" charset="-120"/>
                <a:ea typeface="標楷體" panose="03000509000000000000" pitchFamily="65" charset="-120"/>
              </a:rPr>
              <a:t>)</a:t>
            </a:r>
          </a:p>
          <a:p>
            <a:r>
              <a:rPr lang="zh-TW" altLang="en-US" dirty="0">
                <a:solidFill>
                  <a:srgbClr val="000000"/>
                </a:solidFill>
                <a:latin typeface="標楷體" panose="03000509000000000000" pitchFamily="65" charset="-120"/>
                <a:ea typeface="標楷體" panose="03000509000000000000" pitchFamily="65" charset="-120"/>
              </a:rPr>
              <a:t>被保險人個人之保險利益查詢可於登入系統之保險利益查詢專區做查詢，並顯示登入者之相關保險利益明細。</a:t>
            </a:r>
            <a:endParaRPr lang="zh-TW" altLang="en-US" dirty="0"/>
          </a:p>
        </p:txBody>
      </p:sp>
    </p:spTree>
    <p:extLst>
      <p:ext uri="{BB962C8B-B14F-4D97-AF65-F5344CB8AC3E}">
        <p14:creationId xmlns:p14="http://schemas.microsoft.com/office/powerpoint/2010/main" val="2754470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1A665B9-018A-6502-1B87-C2F6F7982E72}"/>
              </a:ext>
            </a:extLst>
          </p:cNvPr>
          <p:cNvSpPr/>
          <p:nvPr/>
        </p:nvSpPr>
        <p:spPr>
          <a:xfrm>
            <a:off x="339305" y="165094"/>
            <a:ext cx="10115910" cy="1200329"/>
          </a:xfrm>
          <a:prstGeom prst="rect">
            <a:avLst/>
          </a:prstGeom>
        </p:spPr>
        <p:txBody>
          <a:bodyPr wrap="square">
            <a:spAutoFit/>
          </a:bodyPr>
          <a:lstStyle/>
          <a:p>
            <a:r>
              <a:rPr lang="zh-TW" altLang="en-US" sz="2400" b="0" i="0" u="none" strike="noStrike" baseline="0" dirty="0">
                <a:solidFill>
                  <a:srgbClr val="000000"/>
                </a:solidFill>
                <a:latin typeface="標楷體" panose="03000509000000000000" pitchFamily="65" charset="-120"/>
                <a:ea typeface="標楷體" panose="03000509000000000000" pitchFamily="65" charset="-120"/>
              </a:rPr>
              <a:t>被保險人個人服務功能</a:t>
            </a:r>
            <a:r>
              <a:rPr lang="en-US" altLang="zh-TW" sz="2400" b="0" i="0" u="none" strike="noStrike" baseline="0" dirty="0">
                <a:solidFill>
                  <a:srgbClr val="000000"/>
                </a:solidFill>
                <a:latin typeface="標楷體" panose="03000509000000000000" pitchFamily="65" charset="-120"/>
                <a:ea typeface="標楷體" panose="03000509000000000000" pitchFamily="65" charset="-120"/>
              </a:rPr>
              <a:t>-</a:t>
            </a:r>
            <a:r>
              <a:rPr lang="zh-TW" altLang="en-US" sz="2400" b="0" i="0" u="none" strike="noStrike" baseline="0" dirty="0">
                <a:solidFill>
                  <a:srgbClr val="000000"/>
                </a:solidFill>
                <a:latin typeface="標楷體" panose="03000509000000000000" pitchFamily="65" charset="-120"/>
                <a:ea typeface="標楷體" panose="03000509000000000000" pitchFamily="65" charset="-120"/>
              </a:rPr>
              <a:t>員工</a:t>
            </a:r>
          </a:p>
          <a:p>
            <a:endParaRPr lang="en-US" altLang="zh-TW" sz="2400" b="1" dirty="0">
              <a:solidFill>
                <a:srgbClr val="000000"/>
              </a:solidFill>
              <a:latin typeface="標楷體" panose="03000509000000000000" pitchFamily="65" charset="-120"/>
              <a:ea typeface="標楷體" panose="03000509000000000000" pitchFamily="65" charset="-120"/>
            </a:endParaRPr>
          </a:p>
          <a:p>
            <a:r>
              <a:rPr lang="zh-TW" altLang="en-US" sz="2400" b="1" dirty="0">
                <a:solidFill>
                  <a:srgbClr val="000000"/>
                </a:solidFill>
                <a:latin typeface="標楷體" panose="03000509000000000000" pitchFamily="65" charset="-120"/>
                <a:ea typeface="標楷體" panose="03000509000000000000" pitchFamily="65" charset="-120"/>
              </a:rPr>
              <a:t>理賠紀錄及進度</a:t>
            </a:r>
          </a:p>
        </p:txBody>
      </p:sp>
      <p:pic>
        <p:nvPicPr>
          <p:cNvPr id="7" name="圖片 6">
            <a:extLst>
              <a:ext uri="{FF2B5EF4-FFF2-40B4-BE49-F238E27FC236}">
                <a16:creationId xmlns="" xmlns:a16="http://schemas.microsoft.com/office/drawing/2014/main" id="{5C61876C-FE6B-BE4C-94A1-7C45474DB74C}"/>
              </a:ext>
            </a:extLst>
          </p:cNvPr>
          <p:cNvPicPr>
            <a:picLocks noChangeAspect="1"/>
          </p:cNvPicPr>
          <p:nvPr/>
        </p:nvPicPr>
        <p:blipFill>
          <a:blip r:embed="rId2"/>
          <a:stretch>
            <a:fillRect/>
          </a:stretch>
        </p:blipFill>
        <p:spPr>
          <a:xfrm>
            <a:off x="148141" y="1365424"/>
            <a:ext cx="11918359" cy="4995620"/>
          </a:xfrm>
          <a:prstGeom prst="rect">
            <a:avLst/>
          </a:prstGeom>
        </p:spPr>
      </p:pic>
    </p:spTree>
    <p:extLst>
      <p:ext uri="{BB962C8B-B14F-4D97-AF65-F5344CB8AC3E}">
        <p14:creationId xmlns:p14="http://schemas.microsoft.com/office/powerpoint/2010/main" val="678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1">
            <a:extLst>
              <a:ext uri="{FF2B5EF4-FFF2-40B4-BE49-F238E27FC236}">
                <a16:creationId xmlns="" xmlns:a16="http://schemas.microsoft.com/office/drawing/2014/main" id="{0D75970A-FBC2-B4A0-7CDE-AA62532F24B9}"/>
              </a:ext>
            </a:extLst>
          </p:cNvPr>
          <p:cNvSpPr>
            <a:spLocks noGrp="1"/>
          </p:cNvSpPr>
          <p:nvPr>
            <p:ph type="body" sz="quarter" idx="4294967295"/>
          </p:nvPr>
        </p:nvSpPr>
        <p:spPr>
          <a:xfrm>
            <a:off x="2702041" y="1125519"/>
            <a:ext cx="7364956" cy="4934530"/>
          </a:xfrm>
          <a:prstGeom prst="rect">
            <a:avLst/>
          </a:prstGeom>
        </p:spPr>
        <p:txBody>
          <a:bodyPr/>
          <a:lstStyle/>
          <a:p>
            <a:endParaRPr lang="en-US" altLang="zh-TW" sz="8800" dirty="0"/>
          </a:p>
          <a:p>
            <a:pPr marL="0" indent="0">
              <a:buNone/>
            </a:pPr>
            <a:r>
              <a:rPr lang="zh-TW" altLang="en-US" sz="8800" dirty="0"/>
              <a:t>        </a:t>
            </a:r>
            <a:r>
              <a:rPr lang="en-US" altLang="zh-TW" sz="8800" dirty="0"/>
              <a:t>Q&amp;A</a:t>
            </a:r>
          </a:p>
          <a:p>
            <a:endParaRPr lang="en-US" altLang="zh-TW" dirty="0"/>
          </a:p>
          <a:p>
            <a:endParaRPr lang="en-US" altLang="zh-TW" dirty="0"/>
          </a:p>
          <a:p>
            <a:endParaRPr lang="en-US" altLang="zh-TW" dirty="0"/>
          </a:p>
          <a:p>
            <a:endParaRPr lang="en-US" altLang="zh-TW" dirty="0"/>
          </a:p>
          <a:p>
            <a:r>
              <a:rPr lang="zh-TW" altLang="en-US" dirty="0"/>
              <a:t>                                        </a:t>
            </a:r>
          </a:p>
        </p:txBody>
      </p:sp>
    </p:spTree>
    <p:extLst>
      <p:ext uri="{BB962C8B-B14F-4D97-AF65-F5344CB8AC3E}">
        <p14:creationId xmlns:p14="http://schemas.microsoft.com/office/powerpoint/2010/main" val="2202243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3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1250772" y="574130"/>
            <a:ext cx="8384344" cy="461665"/>
          </a:xfrm>
          <a:prstGeom prst="rect">
            <a:avLst/>
          </a:prstGeom>
        </p:spPr>
        <p:txBody>
          <a:bodyPr/>
          <a:lstStyle/>
          <a:p>
            <a:pPr marL="0" indent="0">
              <a:buNone/>
            </a:pPr>
            <a:r>
              <a:rPr lang="zh-TW" altLang="en-US" sz="3200" b="1" dirty="0">
                <a:solidFill>
                  <a:srgbClr val="003378"/>
                </a:solidFill>
                <a:latin typeface="標楷體" panose="03000509000000000000" pitchFamily="65" charset="-120"/>
                <a:ea typeface="標楷體" panose="03000509000000000000" pitchFamily="65" charset="-120"/>
              </a:rPr>
              <a:t>團險內容簡介   公費案</a:t>
            </a:r>
            <a:r>
              <a:rPr lang="zh-TW" altLang="en-US" sz="3200" b="1" dirty="0">
                <a:solidFill>
                  <a:srgbClr val="003378"/>
                </a:solidFill>
                <a:latin typeface="標楷體" panose="03000509000000000000" pitchFamily="65" charset="-120"/>
                <a:ea typeface="標楷體" panose="03000509000000000000" pitchFamily="65" charset="-120"/>
                <a:cs typeface="Microsoft JhengHei"/>
                <a:sym typeface="Microsoft JhengHei"/>
              </a:rPr>
              <a:t>公費案</a:t>
            </a:r>
            <a:r>
              <a:rPr lang="en-US" altLang="zh-TW" sz="3200" b="1" dirty="0">
                <a:solidFill>
                  <a:srgbClr val="003378"/>
                </a:solidFill>
                <a:latin typeface="標楷體" panose="03000509000000000000" pitchFamily="65" charset="-120"/>
                <a:ea typeface="標楷體" panose="03000509000000000000" pitchFamily="65" charset="-120"/>
                <a:cs typeface="Microsoft JhengHei"/>
                <a:sym typeface="Microsoft JhengHei"/>
              </a:rPr>
              <a:t>-</a:t>
            </a:r>
            <a:r>
              <a:rPr lang="zh-TW" altLang="en-US" sz="3200" b="1" dirty="0">
                <a:solidFill>
                  <a:srgbClr val="003378"/>
                </a:solidFill>
                <a:latin typeface="標楷體" panose="03000509000000000000" pitchFamily="65" charset="-120"/>
                <a:ea typeface="標楷體" panose="03000509000000000000" pitchFamily="65" charset="-120"/>
                <a:cs typeface="Microsoft JhengHei"/>
                <a:sym typeface="Microsoft JhengHei"/>
              </a:rPr>
              <a:t>職福會版保障</a:t>
            </a:r>
            <a:endParaRPr lang="zh-TW" altLang="en-US" sz="1400" b="1" dirty="0">
              <a:solidFill>
                <a:srgbClr val="003378"/>
              </a:solidFill>
              <a:latin typeface="標楷體" panose="03000509000000000000" pitchFamily="65" charset="-120"/>
              <a:ea typeface="標楷體" panose="03000509000000000000" pitchFamily="65" charset="-120"/>
            </a:endParaRPr>
          </a:p>
          <a:p>
            <a:endParaRPr lang="zh-TW" altLang="en-US" sz="3200" b="1" dirty="0">
              <a:solidFill>
                <a:srgbClr val="003378"/>
              </a:solidFill>
              <a:latin typeface="標楷體" panose="03000509000000000000" pitchFamily="65" charset="-120"/>
              <a:ea typeface="標楷體" panose="03000509000000000000" pitchFamily="65" charset="-120"/>
            </a:endParaRPr>
          </a:p>
        </p:txBody>
      </p:sp>
      <p:graphicFrame>
        <p:nvGraphicFramePr>
          <p:cNvPr id="8" name="Google Shape;94;p14"/>
          <p:cNvGraphicFramePr/>
          <p:nvPr>
            <p:extLst>
              <p:ext uri="{D42A27DB-BD31-4B8C-83A1-F6EECF244321}">
                <p14:modId xmlns:p14="http://schemas.microsoft.com/office/powerpoint/2010/main" val="2130254228"/>
              </p:ext>
            </p:extLst>
          </p:nvPr>
        </p:nvGraphicFramePr>
        <p:xfrm>
          <a:off x="1946880" y="1357901"/>
          <a:ext cx="7975717" cy="5409520"/>
        </p:xfrm>
        <a:graphic>
          <a:graphicData uri="http://schemas.openxmlformats.org/drawingml/2006/table">
            <a:tbl>
              <a:tblPr>
                <a:noFill/>
              </a:tblPr>
              <a:tblGrid>
                <a:gridCol w="4096170">
                  <a:extLst>
                    <a:ext uri="{9D8B030D-6E8A-4147-A177-3AD203B41FA5}">
                      <a16:colId xmlns="" xmlns:a16="http://schemas.microsoft.com/office/drawing/2014/main" val="20000"/>
                    </a:ext>
                  </a:extLst>
                </a:gridCol>
                <a:gridCol w="3879547">
                  <a:extLst>
                    <a:ext uri="{9D8B030D-6E8A-4147-A177-3AD203B41FA5}">
                      <a16:colId xmlns="" xmlns:a16="http://schemas.microsoft.com/office/drawing/2014/main" val="20001"/>
                    </a:ext>
                  </a:extLst>
                </a:gridCol>
              </a:tblGrid>
              <a:tr h="465045">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保險對象</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a:solidFill>
                            <a:schemeClr val="bg1"/>
                          </a:solidFill>
                          <a:latin typeface="標楷體" panose="03000509000000000000" pitchFamily="65" charset="-120"/>
                          <a:ea typeface="標楷體" panose="03000509000000000000" pitchFamily="65" charset="-120"/>
                          <a:cs typeface="Microsoft JhengHei"/>
                          <a:sym typeface="Microsoft JhengHei"/>
                        </a:rPr>
                        <a:t>員    工</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0"/>
                  </a:ext>
                </a:extLst>
              </a:tr>
              <a:tr h="474349">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保障項目</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額度</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1"/>
                  </a:ext>
                </a:extLst>
              </a:tr>
              <a:tr h="538872">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err="1">
                          <a:solidFill>
                            <a:schemeClr val="tx1"/>
                          </a:solidFill>
                          <a:latin typeface="標楷體" panose="03000509000000000000" pitchFamily="65" charset="-120"/>
                          <a:ea typeface="標楷體" panose="03000509000000000000" pitchFamily="65" charset="-120"/>
                          <a:cs typeface="Microsoft JhengHei"/>
                          <a:sym typeface="Microsoft JhengHei"/>
                        </a:rPr>
                        <a:t>重大疾病</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200,000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2"/>
                  </a:ext>
                </a:extLst>
              </a:tr>
              <a:tr h="538872">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err="1">
                          <a:solidFill>
                            <a:schemeClr val="tx1"/>
                          </a:solidFill>
                          <a:latin typeface="標楷體" panose="03000509000000000000" pitchFamily="65" charset="-120"/>
                          <a:ea typeface="標楷體" panose="03000509000000000000" pitchFamily="65" charset="-120"/>
                          <a:cs typeface="Microsoft JhengHei"/>
                          <a:sym typeface="Microsoft JhengHei"/>
                        </a:rPr>
                        <a:t>癌症住院</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1,000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3"/>
                  </a:ext>
                </a:extLst>
              </a:tr>
              <a:tr h="538872">
                <a:tc>
                  <a:txBody>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Microsoft JhengHei"/>
                        <a:buNone/>
                        <a:tabLst/>
                        <a:defRPr/>
                      </a:pP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癌症出院療養</a:t>
                      </a:r>
                      <a:endParaRPr lang="zh-TW" altLang="en-US"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altLang="zh-TW"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1,000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4"/>
                  </a:ext>
                </a:extLst>
              </a:tr>
              <a:tr h="538872">
                <a:tc>
                  <a:txBody>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Microsoft JhengHei"/>
                        <a:buNone/>
                        <a:tabLst/>
                        <a:defRPr/>
                      </a:pP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癌症手術</a:t>
                      </a:r>
                      <a:endParaRPr lang="zh-TW" altLang="en-US"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altLang="zh-TW"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25,000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lang="zh-TW" altLang="en-US"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5"/>
                  </a:ext>
                </a:extLst>
              </a:tr>
              <a:tr h="538872">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err="1">
                          <a:solidFill>
                            <a:schemeClr val="tx1"/>
                          </a:solidFill>
                          <a:latin typeface="標楷體" panose="03000509000000000000" pitchFamily="65" charset="-120"/>
                          <a:ea typeface="標楷體" panose="03000509000000000000" pitchFamily="65" charset="-120"/>
                          <a:cs typeface="Microsoft JhengHei"/>
                          <a:sym typeface="Microsoft JhengHei"/>
                        </a:rPr>
                        <a:t>癌症門診</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altLang="zh-TW"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1,000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lang="zh-TW" altLang="en-US"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6"/>
                  </a:ext>
                </a:extLst>
              </a:tr>
              <a:tr h="551197">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err="1">
                          <a:solidFill>
                            <a:schemeClr val="tx1"/>
                          </a:solidFill>
                          <a:latin typeface="標楷體" panose="03000509000000000000" pitchFamily="65" charset="-120"/>
                          <a:ea typeface="標楷體" panose="03000509000000000000" pitchFamily="65" charset="-120"/>
                          <a:cs typeface="Microsoft JhengHei"/>
                          <a:sym typeface="Microsoft JhengHei"/>
                        </a:rPr>
                        <a:t>癌症身故</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250,000</a:t>
                      </a:r>
                      <a:r>
                        <a:rPr lang="zh-TW" altLang="en-US" sz="3200" b="1" i="0" u="none" strike="noStrike" cap="none" dirty="0">
                          <a:solidFill>
                            <a:schemeClr val="tx1"/>
                          </a:solidFill>
                          <a:latin typeface="標楷體" panose="03000509000000000000" pitchFamily="65" charset="-120"/>
                          <a:ea typeface="標楷體" panose="03000509000000000000" pitchFamily="65" charset="-120"/>
                          <a:cs typeface="Microsoft JhengHei"/>
                          <a:sym typeface="Microsoft JhengHei"/>
                        </a:rPr>
                        <a:t>元</a:t>
                      </a:r>
                      <a:endParaRPr sz="3200" dirty="0">
                        <a:solidFill>
                          <a:schemeClr val="tx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7"/>
                  </a:ext>
                </a:extLst>
              </a:tr>
              <a:tr h="551197">
                <a:tc>
                  <a:txBody>
                    <a:bodyPr/>
                    <a:lstStyle/>
                    <a:p>
                      <a:pPr marL="0" marR="0" lvl="0" indent="0" algn="ctr" defTabSz="914332" rtl="0" eaLnBrk="1" fontAlgn="auto" latinLnBrk="0" hangingPunct="1">
                        <a:lnSpc>
                          <a:spcPct val="100000"/>
                        </a:lnSpc>
                        <a:spcBef>
                          <a:spcPts val="0"/>
                        </a:spcBef>
                        <a:spcAft>
                          <a:spcPts val="0"/>
                        </a:spcAft>
                        <a:buClr>
                          <a:schemeClr val="dk1"/>
                        </a:buClr>
                        <a:buSzPts val="3600"/>
                        <a:buFont typeface="Microsoft JhengHei"/>
                        <a:buNone/>
                        <a:tabLst/>
                        <a:defRPr/>
                      </a:pPr>
                      <a:r>
                        <a:rPr lang="zh-TW" altLang="en-US" sz="3200" b="1" i="0" u="none" strike="noStrike" dirty="0">
                          <a:solidFill>
                            <a:srgbClr val="000000"/>
                          </a:solidFill>
                          <a:effectLst/>
                          <a:latin typeface="標楷體" panose="03000509000000000000" pitchFamily="65" charset="-120"/>
                          <a:ea typeface="標楷體" panose="03000509000000000000" pitchFamily="65" charset="-120"/>
                        </a:rPr>
                        <a:t>初次罹患癌症</a:t>
                      </a: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332" rtl="0" eaLnBrk="1" fontAlgn="auto" latinLnBrk="0" hangingPunct="1">
                        <a:lnSpc>
                          <a:spcPct val="100000"/>
                        </a:lnSpc>
                        <a:spcBef>
                          <a:spcPts val="0"/>
                        </a:spcBef>
                        <a:spcAft>
                          <a:spcPts val="0"/>
                        </a:spcAft>
                        <a:buClr>
                          <a:schemeClr val="dk1"/>
                        </a:buClr>
                        <a:buSzPts val="3600"/>
                        <a:buFont typeface="Microsoft JhengHei"/>
                        <a:buNone/>
                        <a:tabLst/>
                        <a:defRPr/>
                      </a:pPr>
                      <a:r>
                        <a:rPr lang="en-US" altLang="zh-TW" sz="3200" b="1" i="0" u="none" strike="noStrike" kern="1200" cap="none" dirty="0">
                          <a:solidFill>
                            <a:schemeClr val="tx1"/>
                          </a:solidFill>
                          <a:latin typeface="標楷體" panose="03000509000000000000" pitchFamily="65" charset="-120"/>
                          <a:ea typeface="標楷體" panose="03000509000000000000" pitchFamily="65" charset="-120"/>
                          <a:cs typeface="Microsoft JhengHei"/>
                        </a:rPr>
                        <a:t>10,000</a:t>
                      </a:r>
                      <a:r>
                        <a:rPr lang="zh-TW" altLang="en-US" sz="3200" b="1" i="0" u="none" strike="noStrike" kern="1200" cap="none" dirty="0">
                          <a:solidFill>
                            <a:schemeClr val="tx1"/>
                          </a:solidFill>
                          <a:latin typeface="標楷體" panose="03000509000000000000" pitchFamily="65" charset="-120"/>
                          <a:ea typeface="標楷體" panose="03000509000000000000" pitchFamily="65" charset="-120"/>
                          <a:cs typeface="Microsoft JhengHei"/>
                        </a:rPr>
                        <a:t>元</a:t>
                      </a: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8"/>
                  </a:ext>
                </a:extLst>
              </a:tr>
              <a:tr h="551197">
                <a:tc>
                  <a:txBody>
                    <a:bodyPr/>
                    <a:lstStyle/>
                    <a:p>
                      <a:pPr marL="0" marR="0" lvl="0" indent="0" algn="ctr" defTabSz="914332" rtl="0" eaLnBrk="1" fontAlgn="auto" latinLnBrk="0" hangingPunct="1">
                        <a:lnSpc>
                          <a:spcPct val="100000"/>
                        </a:lnSpc>
                        <a:spcBef>
                          <a:spcPts val="0"/>
                        </a:spcBef>
                        <a:spcAft>
                          <a:spcPts val="0"/>
                        </a:spcAft>
                        <a:buClr>
                          <a:schemeClr val="dk1"/>
                        </a:buClr>
                        <a:buSzPts val="3600"/>
                        <a:buFont typeface="Microsoft JhengHei"/>
                        <a:buNone/>
                        <a:tabLst/>
                        <a:defRPr/>
                      </a:pPr>
                      <a:r>
                        <a:rPr lang="zh-TW" altLang="en-US" sz="3200" b="1" i="0" u="none" strike="noStrike" dirty="0">
                          <a:solidFill>
                            <a:srgbClr val="000000"/>
                          </a:solidFill>
                          <a:effectLst/>
                          <a:latin typeface="標楷體" panose="03000509000000000000" pitchFamily="65" charset="-120"/>
                          <a:ea typeface="標楷體" panose="03000509000000000000" pitchFamily="65" charset="-120"/>
                        </a:rPr>
                        <a:t>癌症骨髓移植</a:t>
                      </a: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332" rtl="0" eaLnBrk="1" fontAlgn="auto" latinLnBrk="0" hangingPunct="1">
                        <a:lnSpc>
                          <a:spcPct val="100000"/>
                        </a:lnSpc>
                        <a:spcBef>
                          <a:spcPts val="0"/>
                        </a:spcBef>
                        <a:spcAft>
                          <a:spcPts val="0"/>
                        </a:spcAft>
                        <a:buClr>
                          <a:schemeClr val="dk1"/>
                        </a:buClr>
                        <a:buSzPts val="3600"/>
                        <a:buFont typeface="Microsoft JhengHei"/>
                        <a:buNone/>
                        <a:tabLst/>
                        <a:defRPr/>
                      </a:pPr>
                      <a:r>
                        <a:rPr lang="en-US" altLang="zh-TW" sz="3200" b="1" i="0" u="none" strike="noStrike" kern="1200" cap="none" dirty="0">
                          <a:solidFill>
                            <a:schemeClr val="tx1"/>
                          </a:solidFill>
                          <a:latin typeface="標楷體" panose="03000509000000000000" pitchFamily="65" charset="-120"/>
                          <a:ea typeface="標楷體" panose="03000509000000000000" pitchFamily="65" charset="-120"/>
                          <a:cs typeface="Microsoft JhengHei"/>
                        </a:rPr>
                        <a:t>10,000</a:t>
                      </a:r>
                      <a:r>
                        <a:rPr lang="zh-TW" altLang="en-US" sz="3200" b="1" i="0" u="none" strike="noStrike" kern="1200" cap="none" dirty="0">
                          <a:solidFill>
                            <a:schemeClr val="tx1"/>
                          </a:solidFill>
                          <a:latin typeface="標楷體" panose="03000509000000000000" pitchFamily="65" charset="-120"/>
                          <a:ea typeface="標楷體" panose="03000509000000000000" pitchFamily="65" charset="-120"/>
                          <a:cs typeface="Microsoft JhengHei"/>
                        </a:rPr>
                        <a:t>元</a:t>
                      </a: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85767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2142189" y="681602"/>
            <a:ext cx="9391925" cy="6176398"/>
          </a:xfrm>
          <a:prstGeom prst="rect">
            <a:avLst/>
          </a:prstGeom>
        </p:spPr>
        <p:txBody>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團險內容簡介   公費案</a:t>
            </a:r>
            <a:endParaRPr lang="en-US" altLang="zh-TW" sz="3200" b="1" dirty="0">
              <a:solidFill>
                <a:srgbClr val="FF0000"/>
              </a:solidFill>
              <a:latin typeface="標楷體" panose="03000509000000000000" pitchFamily="65" charset="-120"/>
              <a:ea typeface="標楷體" panose="03000509000000000000" pitchFamily="65" charset="-120"/>
            </a:endParaRPr>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pPr marL="0" indent="0">
              <a:buNone/>
            </a:pPr>
            <a:r>
              <a:rPr lang="zh-TW" altLang="en-US" sz="2000" dirty="0">
                <a:latin typeface="標楷體" panose="03000509000000000000" pitchFamily="65" charset="-120"/>
                <a:ea typeface="標楷體" panose="03000509000000000000" pitchFamily="65" charset="-120"/>
              </a:rPr>
              <a:t>重大疾病</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急性心肌梗塞</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重度</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冠狀動脈繞道手術</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腦中風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重度</a:t>
            </a:r>
            <a:r>
              <a:rPr lang="en-US" altLang="zh-TW" sz="2000" dirty="0">
                <a:latin typeface="標楷體" panose="03000509000000000000" pitchFamily="65" charset="-120"/>
                <a:ea typeface="標楷體" panose="03000509000000000000" pitchFamily="65" charset="-120"/>
              </a:rPr>
              <a:t>),</a:t>
            </a:r>
          </a:p>
          <a:p>
            <a:pPr marL="0" indent="0">
              <a:buNone/>
            </a:pP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末期腎病變</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癌症</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重度</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癱瘓</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重度</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重大器官移植或造血幹細胞植移植</a:t>
            </a:r>
            <a:endParaRPr lang="en-US" altLang="zh-TW" sz="2000" dirty="0">
              <a:latin typeface="標楷體" panose="03000509000000000000" pitchFamily="65" charset="-120"/>
              <a:ea typeface="標楷體" panose="03000509000000000000" pitchFamily="65" charset="-120"/>
            </a:endParaRPr>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en-US" altLang="zh-TW" sz="3200" dirty="0"/>
          </a:p>
          <a:p>
            <a:endParaRPr lang="zh-TW" altLang="en-US" sz="1800" dirty="0"/>
          </a:p>
        </p:txBody>
      </p:sp>
      <p:graphicFrame>
        <p:nvGraphicFramePr>
          <p:cNvPr id="5" name="Google Shape;94;p14"/>
          <p:cNvGraphicFramePr/>
          <p:nvPr>
            <p:extLst>
              <p:ext uri="{D42A27DB-BD31-4B8C-83A1-F6EECF244321}">
                <p14:modId xmlns:p14="http://schemas.microsoft.com/office/powerpoint/2010/main" val="2957536882"/>
              </p:ext>
            </p:extLst>
          </p:nvPr>
        </p:nvGraphicFramePr>
        <p:xfrm>
          <a:off x="2689265" y="1776981"/>
          <a:ext cx="7108869" cy="3795366"/>
        </p:xfrm>
        <a:graphic>
          <a:graphicData uri="http://schemas.openxmlformats.org/drawingml/2006/table">
            <a:tbl>
              <a:tblPr>
                <a:noFill/>
              </a:tblPr>
              <a:tblGrid>
                <a:gridCol w="3650974">
                  <a:extLst>
                    <a:ext uri="{9D8B030D-6E8A-4147-A177-3AD203B41FA5}">
                      <a16:colId xmlns="" xmlns:a16="http://schemas.microsoft.com/office/drawing/2014/main" val="20000"/>
                    </a:ext>
                  </a:extLst>
                </a:gridCol>
                <a:gridCol w="3457895">
                  <a:extLst>
                    <a:ext uri="{9D8B030D-6E8A-4147-A177-3AD203B41FA5}">
                      <a16:colId xmlns="" xmlns:a16="http://schemas.microsoft.com/office/drawing/2014/main" val="20001"/>
                    </a:ext>
                  </a:extLst>
                </a:gridCol>
              </a:tblGrid>
              <a:tr h="642476">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保險對象</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zh-TW" altLang="en-US" sz="2700" b="1" i="0" u="none" strike="noStrike" cap="none" dirty="0">
                          <a:solidFill>
                            <a:schemeClr val="bg1"/>
                          </a:solidFill>
                          <a:latin typeface="標楷體" panose="03000509000000000000" pitchFamily="65" charset="-120"/>
                          <a:ea typeface="標楷體" panose="03000509000000000000" pitchFamily="65" charset="-120"/>
                          <a:cs typeface="Microsoft JhengHei"/>
                          <a:sym typeface="Microsoft JhengHei"/>
                        </a:rPr>
                        <a:t>員工及配偶</a:t>
                      </a:r>
                      <a:endParaRPr lang="zh-TW" altLang="en-US"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0"/>
                  </a:ext>
                </a:extLst>
              </a:tr>
              <a:tr h="642476">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保障項目</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bg1"/>
                          </a:solidFill>
                          <a:latin typeface="標楷體" panose="03000509000000000000" pitchFamily="65" charset="-120"/>
                          <a:ea typeface="標楷體" panose="03000509000000000000" pitchFamily="65" charset="-120"/>
                          <a:cs typeface="Microsoft JhengHei"/>
                          <a:sym typeface="Microsoft JhengHei"/>
                        </a:rPr>
                        <a:t>額度</a:t>
                      </a:r>
                      <a:endParaRPr sz="1400" dirty="0">
                        <a:solidFill>
                          <a:schemeClr val="bg1"/>
                        </a:solidFill>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 xmlns:a16="http://schemas.microsoft.com/office/drawing/2014/main" val="10001"/>
                  </a:ext>
                </a:extLst>
              </a:tr>
              <a:tr h="658516">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dk1"/>
                          </a:solidFill>
                          <a:latin typeface="標楷體" panose="03000509000000000000" pitchFamily="65" charset="-120"/>
                          <a:ea typeface="標楷體" panose="03000509000000000000" pitchFamily="65" charset="-120"/>
                          <a:cs typeface="Microsoft JhengHei"/>
                          <a:sym typeface="Microsoft JhengHei"/>
                        </a:rPr>
                        <a:t>壽險</a:t>
                      </a:r>
                      <a:endParaRPr sz="1400" dirty="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rPr>
                        <a:t>50萬</a:t>
                      </a:r>
                      <a:endParaRPr sz="140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2"/>
                  </a:ext>
                </a:extLst>
              </a:tr>
              <a:tr h="627909">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dk1"/>
                          </a:solidFill>
                          <a:latin typeface="標楷體" panose="03000509000000000000" pitchFamily="65" charset="-120"/>
                          <a:ea typeface="標楷體" panose="03000509000000000000" pitchFamily="65" charset="-120"/>
                          <a:cs typeface="Microsoft JhengHei"/>
                          <a:sym typeface="Microsoft JhengHei"/>
                        </a:rPr>
                        <a:t>重大疾病</a:t>
                      </a:r>
                      <a:r>
                        <a:rPr lang="en-US" sz="27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en-US" sz="2700" b="1" i="0" u="none" strike="noStrike" cap="none" dirty="0" err="1">
                          <a:solidFill>
                            <a:schemeClr val="dk1"/>
                          </a:solidFill>
                          <a:latin typeface="標楷體" panose="03000509000000000000" pitchFamily="65" charset="-120"/>
                          <a:ea typeface="標楷體" panose="03000509000000000000" pitchFamily="65" charset="-120"/>
                          <a:cs typeface="Microsoft JhengHei"/>
                          <a:sym typeface="Microsoft JhengHei"/>
                        </a:rPr>
                        <a:t>提前給付</a:t>
                      </a:r>
                      <a:r>
                        <a:rPr lang="en-US" sz="27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a:t>
                      </a:r>
                      <a:endParaRPr sz="1400" dirty="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rPr>
                        <a:t>30%</a:t>
                      </a:r>
                      <a:endParaRPr sz="140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3"/>
                  </a:ext>
                </a:extLst>
              </a:tr>
              <a:tr h="587337">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err="1">
                          <a:solidFill>
                            <a:schemeClr val="dk1"/>
                          </a:solidFill>
                          <a:latin typeface="標楷體" panose="03000509000000000000" pitchFamily="65" charset="-120"/>
                          <a:ea typeface="標楷體" panose="03000509000000000000" pitchFamily="65" charset="-120"/>
                          <a:cs typeface="Microsoft JhengHei"/>
                          <a:sym typeface="Microsoft JhengHei"/>
                        </a:rPr>
                        <a:t>意外險</a:t>
                      </a:r>
                      <a:endParaRPr sz="1400" dirty="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rPr>
                        <a:t>100萬</a:t>
                      </a:r>
                      <a:endParaRPr sz="140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4"/>
                  </a:ext>
                </a:extLst>
              </a:tr>
              <a:tr h="636652">
                <a:tc>
                  <a:txBody>
                    <a:bodyPr/>
                    <a:lstStyle/>
                    <a:p>
                      <a:pPr marL="0" marR="0" lvl="0" indent="0" algn="ctr" rtl="0">
                        <a:lnSpc>
                          <a:spcPct val="100000"/>
                        </a:lnSpc>
                        <a:spcBef>
                          <a:spcPts val="0"/>
                        </a:spcBef>
                        <a:spcAft>
                          <a:spcPts val="0"/>
                        </a:spcAft>
                        <a:buClr>
                          <a:schemeClr val="dk1"/>
                        </a:buClr>
                        <a:buSzPts val="3600"/>
                        <a:buFont typeface="Microsoft JhengHei"/>
                        <a:buNone/>
                      </a:pPr>
                      <a:r>
                        <a:rPr lang="zh-TW" altLang="en-US" sz="27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重大</a:t>
                      </a:r>
                      <a:r>
                        <a:rPr lang="en-US" sz="2700" b="1" i="0" u="none" strike="noStrike" cap="none" dirty="0" err="1">
                          <a:solidFill>
                            <a:schemeClr val="dk1"/>
                          </a:solidFill>
                          <a:latin typeface="標楷體" panose="03000509000000000000" pitchFamily="65" charset="-120"/>
                          <a:ea typeface="標楷體" panose="03000509000000000000" pitchFamily="65" charset="-120"/>
                          <a:cs typeface="Microsoft JhengHei"/>
                          <a:sym typeface="Microsoft JhengHei"/>
                        </a:rPr>
                        <a:t>燒燙傷害險</a:t>
                      </a:r>
                      <a:endParaRPr sz="1400" dirty="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rtl="0">
                        <a:lnSpc>
                          <a:spcPct val="100000"/>
                        </a:lnSpc>
                        <a:spcBef>
                          <a:spcPts val="0"/>
                        </a:spcBef>
                        <a:spcAft>
                          <a:spcPts val="0"/>
                        </a:spcAft>
                        <a:buClr>
                          <a:schemeClr val="dk1"/>
                        </a:buClr>
                        <a:buSzPts val="3600"/>
                        <a:buFont typeface="Microsoft JhengHei"/>
                        <a:buNone/>
                      </a:pPr>
                      <a:r>
                        <a:rPr lang="en-US" sz="27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 30萬</a:t>
                      </a:r>
                      <a:endParaRPr sz="1400" dirty="0">
                        <a:latin typeface="標楷體" panose="03000509000000000000" pitchFamily="65" charset="-120"/>
                        <a:ea typeface="標楷體" panose="03000509000000000000" pitchFamily="65" charset="-120"/>
                      </a:endParaRPr>
                    </a:p>
                  </a:txBody>
                  <a:tcPr marL="68569" marR="68569" marT="34256" marB="342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5"/>
                  </a:ext>
                </a:extLst>
              </a:tr>
            </a:tbl>
          </a:graphicData>
        </a:graphic>
      </p:graphicFrame>
      <p:sp>
        <p:nvSpPr>
          <p:cNvPr id="6" name="矩形 5"/>
          <p:cNvSpPr/>
          <p:nvPr/>
        </p:nvSpPr>
        <p:spPr>
          <a:xfrm>
            <a:off x="4803886" y="1315316"/>
            <a:ext cx="2779927" cy="461665"/>
          </a:xfrm>
          <a:prstGeom prst="rect">
            <a:avLst/>
          </a:prstGeom>
        </p:spPr>
        <p:txBody>
          <a:bodyPr wrap="square">
            <a:spAutoFit/>
          </a:bodyPr>
          <a:lstStyle/>
          <a:p>
            <a:pPr algn="ctr">
              <a:buClr>
                <a:schemeClr val="dk1"/>
              </a:buClr>
              <a:buSzPts val="4000"/>
            </a:pP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公費案</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人事版保障</a:t>
            </a:r>
            <a:endParaRPr lang="zh-TW" altLang="en-US" sz="1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793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 xmlns:a16="http://schemas.microsoft.com/office/drawing/2014/main" id="{7C66F105-04C0-A4ED-8DB1-20B8139F493B}"/>
              </a:ext>
            </a:extLst>
          </p:cNvPr>
          <p:cNvSpPr>
            <a:spLocks noGrp="1"/>
          </p:cNvSpPr>
          <p:nvPr>
            <p:ph type="body" sz="quarter" idx="18"/>
          </p:nvPr>
        </p:nvSpPr>
        <p:spPr>
          <a:xfrm>
            <a:off x="835050" y="190135"/>
            <a:ext cx="5127650" cy="516965"/>
          </a:xfrm>
        </p:spPr>
        <p:txBody>
          <a:bodyPr/>
          <a:lstStyle/>
          <a:p>
            <a:r>
              <a:rPr lang="zh-TW" altLang="en-US" sz="2400" dirty="0"/>
              <a:t>重大疾病險、重大疾病提前給付</a:t>
            </a:r>
          </a:p>
        </p:txBody>
      </p:sp>
      <p:sp>
        <p:nvSpPr>
          <p:cNvPr id="4" name="文字版面配置區 3">
            <a:extLst>
              <a:ext uri="{FF2B5EF4-FFF2-40B4-BE49-F238E27FC236}">
                <a16:creationId xmlns="" xmlns:a16="http://schemas.microsoft.com/office/drawing/2014/main" id="{4D91F69B-F1B5-A15A-F918-48ED48D1139E}"/>
              </a:ext>
            </a:extLst>
          </p:cNvPr>
          <p:cNvSpPr>
            <a:spLocks noGrp="1"/>
          </p:cNvSpPr>
          <p:nvPr>
            <p:ph type="body" sz="quarter" idx="19"/>
          </p:nvPr>
        </p:nvSpPr>
        <p:spPr/>
        <p:txBody>
          <a:bodyPr/>
          <a:lstStyle/>
          <a:p>
            <a:endParaRPr lang="zh-TW" altLang="en-US" dirty="0"/>
          </a:p>
        </p:txBody>
      </p:sp>
      <p:sp>
        <p:nvSpPr>
          <p:cNvPr id="5" name="文字版面配置區 4">
            <a:extLst>
              <a:ext uri="{FF2B5EF4-FFF2-40B4-BE49-F238E27FC236}">
                <a16:creationId xmlns="" xmlns:a16="http://schemas.microsoft.com/office/drawing/2014/main" id="{F6D0803C-3DBF-6BF7-C32E-76EFFCE41CC5}"/>
              </a:ext>
            </a:extLst>
          </p:cNvPr>
          <p:cNvSpPr>
            <a:spLocks noGrp="1"/>
          </p:cNvSpPr>
          <p:nvPr>
            <p:ph type="body" sz="quarter" idx="20"/>
          </p:nvPr>
        </p:nvSpPr>
        <p:spPr>
          <a:xfrm>
            <a:off x="7871790" y="137133"/>
            <a:ext cx="3152159" cy="516965"/>
          </a:xfrm>
        </p:spPr>
        <p:txBody>
          <a:bodyPr/>
          <a:lstStyle/>
          <a:p>
            <a:r>
              <a:rPr lang="zh-TW" altLang="en-US" sz="2400" dirty="0"/>
              <a:t>     癌症醫療保險</a:t>
            </a:r>
          </a:p>
        </p:txBody>
      </p:sp>
      <p:pic>
        <p:nvPicPr>
          <p:cNvPr id="7" name="圖片 6">
            <a:extLst>
              <a:ext uri="{FF2B5EF4-FFF2-40B4-BE49-F238E27FC236}">
                <a16:creationId xmlns="" xmlns:a16="http://schemas.microsoft.com/office/drawing/2014/main" id="{395E2EDF-5F6D-1845-1A84-BCBB24D28BB6}"/>
              </a:ext>
            </a:extLst>
          </p:cNvPr>
          <p:cNvPicPr>
            <a:picLocks noChangeAspect="1"/>
          </p:cNvPicPr>
          <p:nvPr/>
        </p:nvPicPr>
        <p:blipFill>
          <a:blip r:embed="rId2"/>
          <a:stretch>
            <a:fillRect/>
          </a:stretch>
        </p:blipFill>
        <p:spPr>
          <a:xfrm>
            <a:off x="126155" y="596349"/>
            <a:ext cx="7916135" cy="5711686"/>
          </a:xfrm>
          <a:prstGeom prst="rect">
            <a:avLst/>
          </a:prstGeom>
          <a:ln>
            <a:solidFill>
              <a:schemeClr val="tx1"/>
            </a:solidFill>
          </a:ln>
        </p:spPr>
      </p:pic>
      <p:sp>
        <p:nvSpPr>
          <p:cNvPr id="8" name="文字版面配置區 2">
            <a:extLst>
              <a:ext uri="{FF2B5EF4-FFF2-40B4-BE49-F238E27FC236}">
                <a16:creationId xmlns="" xmlns:a16="http://schemas.microsoft.com/office/drawing/2014/main" id="{3A5F02DF-2DE5-922B-6024-DC710B8C13BF}"/>
              </a:ext>
            </a:extLst>
          </p:cNvPr>
          <p:cNvSpPr>
            <a:spLocks noGrp="1"/>
          </p:cNvSpPr>
          <p:nvPr>
            <p:ph type="body" sz="quarter" idx="21"/>
          </p:nvPr>
        </p:nvSpPr>
        <p:spPr>
          <a:xfrm>
            <a:off x="8042291" y="581401"/>
            <a:ext cx="3763453" cy="5711686"/>
          </a:xfrm>
          <a:ln>
            <a:solidFill>
              <a:schemeClr val="tx1"/>
            </a:solidFill>
          </a:ln>
        </p:spPr>
        <p:txBody>
          <a:bodyPr anchor="t"/>
          <a:lstStyle/>
          <a:p>
            <a:pPr>
              <a:lnSpc>
                <a:spcPct val="200000"/>
              </a:lnSpc>
            </a:pPr>
            <a:r>
              <a:rPr lang="zh-TW" altLang="en-US" sz="1800" dirty="0">
                <a:solidFill>
                  <a:schemeClr val="tx1"/>
                </a:solidFill>
              </a:rPr>
              <a:t>本契約所稱「癌症」係指被保險人於本契約生效日</a:t>
            </a:r>
            <a:r>
              <a:rPr lang="en-US" altLang="zh-TW" sz="1800" dirty="0">
                <a:solidFill>
                  <a:schemeClr val="tx1"/>
                </a:solidFill>
              </a:rPr>
              <a:t>(</a:t>
            </a:r>
            <a:r>
              <a:rPr lang="zh-TW" altLang="en-US" sz="1800" dirty="0">
                <a:solidFill>
                  <a:schemeClr val="tx1"/>
                </a:solidFill>
              </a:rPr>
              <a:t>或加保日</a:t>
            </a:r>
            <a:r>
              <a:rPr lang="en-US" altLang="zh-TW" sz="1800" dirty="0">
                <a:solidFill>
                  <a:schemeClr val="tx1"/>
                </a:solidFill>
              </a:rPr>
              <a:t>)</a:t>
            </a:r>
            <a:r>
              <a:rPr lang="zh-TW" altLang="en-US" sz="1800" dirty="0">
                <a:solidFill>
                  <a:schemeClr val="tx1"/>
                </a:solidFill>
              </a:rPr>
              <a:t>起持續有效三十日後，組織細胞有惡性細胞不斷生長、擴張及對組織侵害的特性之惡性腫瘤或惡性白血球過多症，經病理檢驗確定符合最近採用之「國際疾病傷害及死因分類標準」版本歸屬於惡性腫瘤或原位癌之疾病。</a:t>
            </a:r>
          </a:p>
        </p:txBody>
      </p:sp>
    </p:spTree>
    <p:extLst>
      <p:ext uri="{BB962C8B-B14F-4D97-AF65-F5344CB8AC3E}">
        <p14:creationId xmlns:p14="http://schemas.microsoft.com/office/powerpoint/2010/main" val="223965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1005321" y="678479"/>
            <a:ext cx="5573032" cy="448357"/>
          </a:xfrm>
          <a:prstGeom prst="rect">
            <a:avLst/>
          </a:prstGeom>
        </p:spPr>
        <p:txBody>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團險內容簡介   自費案</a:t>
            </a:r>
          </a:p>
        </p:txBody>
      </p:sp>
      <p:sp>
        <p:nvSpPr>
          <p:cNvPr id="8" name="矩形 7"/>
          <p:cNvSpPr/>
          <p:nvPr/>
        </p:nvSpPr>
        <p:spPr>
          <a:xfrm>
            <a:off x="2314744" y="1327987"/>
            <a:ext cx="4652531" cy="461665"/>
          </a:xfrm>
          <a:prstGeom prst="rect">
            <a:avLst/>
          </a:prstGeom>
        </p:spPr>
        <p:txBody>
          <a:bodyPr wrap="square">
            <a:spAutoFit/>
          </a:bodyPr>
          <a:lstStyle/>
          <a:p>
            <a:pPr algn="ctr">
              <a:buClr>
                <a:schemeClr val="dk1"/>
              </a:buClr>
              <a:buSzPts val="4000"/>
            </a:pPr>
            <a:r>
              <a:rPr lang="zh-TW" altLang="en-US" sz="2400" b="1" dirty="0">
                <a:latin typeface="標楷體" panose="03000509000000000000" pitchFamily="65" charset="-120"/>
                <a:ea typeface="標楷體" panose="03000509000000000000" pitchFamily="65" charset="-120"/>
                <a:cs typeface="Microsoft JhengHei"/>
                <a:sym typeface="Microsoft JhengHei"/>
              </a:rPr>
              <a:t>定期壽險與意外傷害</a:t>
            </a:r>
            <a:endParaRPr lang="zh-TW" altLang="en-US" sz="1100" b="1" dirty="0">
              <a:latin typeface="標楷體" panose="03000509000000000000" pitchFamily="65" charset="-120"/>
              <a:ea typeface="標楷體" panose="03000509000000000000"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310283548"/>
              </p:ext>
            </p:extLst>
          </p:nvPr>
        </p:nvGraphicFramePr>
        <p:xfrm>
          <a:off x="1005320" y="3089061"/>
          <a:ext cx="9890717" cy="1265909"/>
        </p:xfrm>
        <a:graphic>
          <a:graphicData uri="http://schemas.openxmlformats.org/drawingml/2006/table">
            <a:tbl>
              <a:tblPr firstRow="1" bandRow="1">
                <a:tableStyleId>{5C22544A-7EE6-4342-B048-85BDC9FD1C3A}</a:tableStyleId>
              </a:tblPr>
              <a:tblGrid>
                <a:gridCol w="2208660">
                  <a:extLst>
                    <a:ext uri="{9D8B030D-6E8A-4147-A177-3AD203B41FA5}">
                      <a16:colId xmlns="" xmlns:a16="http://schemas.microsoft.com/office/drawing/2014/main" val="1708664191"/>
                    </a:ext>
                  </a:extLst>
                </a:gridCol>
                <a:gridCol w="1112957">
                  <a:extLst>
                    <a:ext uri="{9D8B030D-6E8A-4147-A177-3AD203B41FA5}">
                      <a16:colId xmlns="" xmlns:a16="http://schemas.microsoft.com/office/drawing/2014/main" val="2062074949"/>
                    </a:ext>
                  </a:extLst>
                </a:gridCol>
                <a:gridCol w="1094850">
                  <a:extLst>
                    <a:ext uri="{9D8B030D-6E8A-4147-A177-3AD203B41FA5}">
                      <a16:colId xmlns="" xmlns:a16="http://schemas.microsoft.com/office/drawing/2014/main" val="1139134915"/>
                    </a:ext>
                  </a:extLst>
                </a:gridCol>
                <a:gridCol w="1094850">
                  <a:extLst>
                    <a:ext uri="{9D8B030D-6E8A-4147-A177-3AD203B41FA5}">
                      <a16:colId xmlns="" xmlns:a16="http://schemas.microsoft.com/office/drawing/2014/main" val="3887568808"/>
                    </a:ext>
                  </a:extLst>
                </a:gridCol>
                <a:gridCol w="1094850">
                  <a:extLst>
                    <a:ext uri="{9D8B030D-6E8A-4147-A177-3AD203B41FA5}">
                      <a16:colId xmlns="" xmlns:a16="http://schemas.microsoft.com/office/drawing/2014/main" val="3383118113"/>
                    </a:ext>
                  </a:extLst>
                </a:gridCol>
                <a:gridCol w="1094850">
                  <a:extLst>
                    <a:ext uri="{9D8B030D-6E8A-4147-A177-3AD203B41FA5}">
                      <a16:colId xmlns="" xmlns:a16="http://schemas.microsoft.com/office/drawing/2014/main" val="4109199675"/>
                    </a:ext>
                  </a:extLst>
                </a:gridCol>
                <a:gridCol w="1094850">
                  <a:extLst>
                    <a:ext uri="{9D8B030D-6E8A-4147-A177-3AD203B41FA5}">
                      <a16:colId xmlns="" xmlns:a16="http://schemas.microsoft.com/office/drawing/2014/main" val="428015811"/>
                    </a:ext>
                  </a:extLst>
                </a:gridCol>
                <a:gridCol w="1094850">
                  <a:extLst>
                    <a:ext uri="{9D8B030D-6E8A-4147-A177-3AD203B41FA5}">
                      <a16:colId xmlns="" xmlns:a16="http://schemas.microsoft.com/office/drawing/2014/main" val="2528297751"/>
                    </a:ext>
                  </a:extLst>
                </a:gridCol>
              </a:tblGrid>
              <a:tr h="617027">
                <a:tc>
                  <a:txBody>
                    <a:bodyPr/>
                    <a:lstStyle/>
                    <a:p>
                      <a:pPr algn="ctr"/>
                      <a:r>
                        <a:rPr lang="zh-TW" altLang="en-US" sz="2400" b="1" u="none" strike="noStrike" dirty="0">
                          <a:solidFill>
                            <a:schemeClr val="tx1"/>
                          </a:solidFill>
                          <a:effectLst/>
                          <a:latin typeface="標楷體" panose="03000509000000000000" pitchFamily="65" charset="-120"/>
                          <a:ea typeface="標楷體" panose="03000509000000000000" pitchFamily="65" charset="-120"/>
                        </a:rPr>
                        <a:t>定期壽險</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200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25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2400" b="1">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648882">
                <a:tc>
                  <a:txBody>
                    <a:bodyPr/>
                    <a:lstStyle/>
                    <a:p>
                      <a:pPr algn="ctr"/>
                      <a:r>
                        <a:rPr lang="zh-TW" altLang="en-US" sz="2400" b="1" u="none" strike="noStrike" dirty="0">
                          <a:solidFill>
                            <a:schemeClr val="tx1"/>
                          </a:solidFill>
                          <a:effectLst/>
                          <a:latin typeface="標楷體" panose="03000509000000000000" pitchFamily="65" charset="-120"/>
                          <a:ea typeface="標楷體" panose="03000509000000000000" pitchFamily="65" charset="-120"/>
                        </a:rPr>
                        <a:t>意外傷害保險</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300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endParaRPr lang="en-US" altLang="zh-TW" sz="14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100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325751184"/>
              </p:ext>
            </p:extLst>
          </p:nvPr>
        </p:nvGraphicFramePr>
        <p:xfrm>
          <a:off x="1005318" y="4354970"/>
          <a:ext cx="9904784" cy="1751861"/>
        </p:xfrm>
        <a:graphic>
          <a:graphicData uri="http://schemas.openxmlformats.org/drawingml/2006/table">
            <a:tbl>
              <a:tblPr firstRow="1" bandRow="1">
                <a:tableStyleId>{5C22544A-7EE6-4342-B048-85BDC9FD1C3A}</a:tableStyleId>
              </a:tblPr>
              <a:tblGrid>
                <a:gridCol w="2199609">
                  <a:extLst>
                    <a:ext uri="{9D8B030D-6E8A-4147-A177-3AD203B41FA5}">
                      <a16:colId xmlns="" xmlns:a16="http://schemas.microsoft.com/office/drawing/2014/main" val="996075474"/>
                    </a:ext>
                  </a:extLst>
                </a:gridCol>
                <a:gridCol w="1108499">
                  <a:extLst>
                    <a:ext uri="{9D8B030D-6E8A-4147-A177-3AD203B41FA5}">
                      <a16:colId xmlns="" xmlns:a16="http://schemas.microsoft.com/office/drawing/2014/main" val="2390382321"/>
                    </a:ext>
                  </a:extLst>
                </a:gridCol>
                <a:gridCol w="1099446">
                  <a:extLst>
                    <a:ext uri="{9D8B030D-6E8A-4147-A177-3AD203B41FA5}">
                      <a16:colId xmlns="" xmlns:a16="http://schemas.microsoft.com/office/drawing/2014/main" val="2821053886"/>
                    </a:ext>
                  </a:extLst>
                </a:gridCol>
                <a:gridCol w="1099446">
                  <a:extLst>
                    <a:ext uri="{9D8B030D-6E8A-4147-A177-3AD203B41FA5}">
                      <a16:colId xmlns="" xmlns:a16="http://schemas.microsoft.com/office/drawing/2014/main" val="2042701653"/>
                    </a:ext>
                  </a:extLst>
                </a:gridCol>
                <a:gridCol w="1099446">
                  <a:extLst>
                    <a:ext uri="{9D8B030D-6E8A-4147-A177-3AD203B41FA5}">
                      <a16:colId xmlns="" xmlns:a16="http://schemas.microsoft.com/office/drawing/2014/main" val="1945838347"/>
                    </a:ext>
                  </a:extLst>
                </a:gridCol>
                <a:gridCol w="1099446">
                  <a:extLst>
                    <a:ext uri="{9D8B030D-6E8A-4147-A177-3AD203B41FA5}">
                      <a16:colId xmlns="" xmlns:a16="http://schemas.microsoft.com/office/drawing/2014/main" val="2459446168"/>
                    </a:ext>
                  </a:extLst>
                </a:gridCol>
                <a:gridCol w="1099446">
                  <a:extLst>
                    <a:ext uri="{9D8B030D-6E8A-4147-A177-3AD203B41FA5}">
                      <a16:colId xmlns="" xmlns:a16="http://schemas.microsoft.com/office/drawing/2014/main" val="3125341497"/>
                    </a:ext>
                  </a:extLst>
                </a:gridCol>
                <a:gridCol w="1099446">
                  <a:extLst>
                    <a:ext uri="{9D8B030D-6E8A-4147-A177-3AD203B41FA5}">
                      <a16:colId xmlns="" xmlns:a16="http://schemas.microsoft.com/office/drawing/2014/main" val="3983567819"/>
                    </a:ext>
                  </a:extLst>
                </a:gridCol>
              </a:tblGrid>
              <a:tr h="1751861">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意外傷害</a:t>
                      </a:r>
                      <a:endParaRPr lang="en-US" altLang="zh-TW" sz="2400" b="1" dirty="0">
                        <a:solidFill>
                          <a:schemeClr val="tx1"/>
                        </a:solidFill>
                        <a:latin typeface="標楷體" panose="03000509000000000000" pitchFamily="65" charset="-120"/>
                        <a:ea typeface="標楷體" panose="03000509000000000000" pitchFamily="65" charset="-120"/>
                      </a:endParaRPr>
                    </a:p>
                    <a:p>
                      <a:pPr algn="ctr"/>
                      <a:r>
                        <a:rPr lang="zh-TW" altLang="en-US" sz="2400" b="1" dirty="0">
                          <a:solidFill>
                            <a:schemeClr val="tx1"/>
                          </a:solidFill>
                          <a:latin typeface="標楷體" panose="03000509000000000000" pitchFamily="65" charset="-120"/>
                          <a:ea typeface="標楷體" panose="03000509000000000000" pitchFamily="65" charset="-120"/>
                        </a:rPr>
                        <a:t>醫療限額</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dirty="0">
                          <a:solidFill>
                            <a:schemeClr val="tx1"/>
                          </a:solidFill>
                          <a:latin typeface="標楷體" panose="03000509000000000000" pitchFamily="65" charset="-120"/>
                          <a:ea typeface="標楷體" panose="03000509000000000000" pitchFamily="65" charset="-120"/>
                          <a:cs typeface="+mn-cs"/>
                        </a:rPr>
                        <a:t>5</a:t>
                      </a:r>
                      <a:r>
                        <a:rPr lang="zh-TW" altLang="en-US" sz="2400" b="1" kern="1200" dirty="0">
                          <a:solidFill>
                            <a:schemeClr val="tx1"/>
                          </a:solidFill>
                          <a:latin typeface="標楷體" panose="03000509000000000000" pitchFamily="65" charset="-120"/>
                          <a:ea typeface="標楷體" panose="03000509000000000000" pitchFamily="65" charset="-120"/>
                          <a:cs typeface="+mn-cs"/>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dirty="0">
                          <a:solidFill>
                            <a:srgbClr val="FF0000"/>
                          </a:solidFill>
                          <a:latin typeface="標楷體" panose="03000509000000000000" pitchFamily="65" charset="-120"/>
                          <a:ea typeface="標楷體" panose="03000509000000000000" pitchFamily="65" charset="-120"/>
                          <a:cs typeface="+mn-cs"/>
                        </a:rPr>
                        <a:t>5</a:t>
                      </a:r>
                      <a:r>
                        <a:rPr lang="zh-TW" altLang="en-US" sz="2400" b="1" kern="1200" dirty="0">
                          <a:solidFill>
                            <a:srgbClr val="FF0000"/>
                          </a:solidFill>
                          <a:latin typeface="標楷體" panose="03000509000000000000" pitchFamily="65" charset="-120"/>
                          <a:ea typeface="標楷體" panose="03000509000000000000" pitchFamily="65" charset="-120"/>
                          <a:cs typeface="+mn-cs"/>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dirty="0">
                          <a:solidFill>
                            <a:srgbClr val="FF0000"/>
                          </a:solidFill>
                          <a:latin typeface="標楷體" panose="03000509000000000000" pitchFamily="65" charset="-120"/>
                          <a:ea typeface="標楷體" panose="03000509000000000000" pitchFamily="65" charset="-120"/>
                          <a:cs typeface="+mn-cs"/>
                        </a:rPr>
                        <a:t>5</a:t>
                      </a:r>
                      <a:r>
                        <a:rPr lang="zh-TW" altLang="en-US" sz="2400" b="1" kern="1200" dirty="0">
                          <a:solidFill>
                            <a:srgbClr val="FF0000"/>
                          </a:solidFill>
                          <a:latin typeface="標楷體" panose="03000509000000000000" pitchFamily="65" charset="-120"/>
                          <a:ea typeface="標楷體" panose="03000509000000000000" pitchFamily="65" charset="-120"/>
                          <a:cs typeface="+mn-cs"/>
                        </a:rPr>
                        <a:t>萬</a:t>
                      </a:r>
                    </a:p>
                  </a:txBody>
                  <a:tcPr anchor="ctr">
                    <a:solidFill>
                      <a:schemeClr val="accent1">
                        <a:lumMod val="20000"/>
                        <a:lumOff val="80000"/>
                      </a:schemeClr>
                    </a:solidFill>
                  </a:tcPr>
                </a:tc>
                <a:extLst>
                  <a:ext uri="{0D108BD9-81ED-4DB2-BD59-A6C34878D82A}">
                    <a16:rowId xmlns="" xmlns:a16="http://schemas.microsoft.com/office/drawing/2014/main" val="1913571251"/>
                  </a:ext>
                </a:extLst>
              </a:tr>
            </a:tbl>
          </a:graphicData>
        </a:graphic>
      </p:graphicFrame>
      <p:graphicFrame>
        <p:nvGraphicFramePr>
          <p:cNvPr id="11" name="表格 10">
            <a:extLst>
              <a:ext uri="{FF2B5EF4-FFF2-40B4-BE49-F238E27FC236}">
                <a16:creationId xmlns="" xmlns:a16="http://schemas.microsoft.com/office/drawing/2014/main" id="{BF457F8C-D6EC-B93F-5297-F5D4EFD46FB4}"/>
              </a:ext>
            </a:extLst>
          </p:cNvPr>
          <p:cNvGraphicFramePr>
            <a:graphicFrameLocks noGrp="1"/>
          </p:cNvGraphicFramePr>
          <p:nvPr>
            <p:extLst>
              <p:ext uri="{D42A27DB-BD31-4B8C-83A1-F6EECF244321}">
                <p14:modId xmlns:p14="http://schemas.microsoft.com/office/powerpoint/2010/main" val="763298014"/>
              </p:ext>
            </p:extLst>
          </p:nvPr>
        </p:nvGraphicFramePr>
        <p:xfrm>
          <a:off x="1005320" y="1844356"/>
          <a:ext cx="9867892" cy="1244705"/>
        </p:xfrm>
        <a:graphic>
          <a:graphicData uri="http://schemas.openxmlformats.org/drawingml/2006/table">
            <a:tbl>
              <a:tblPr firstRow="1" bandRow="1">
                <a:tableStyleId>{5C22544A-7EE6-4342-B048-85BDC9FD1C3A}</a:tableStyleId>
              </a:tblPr>
              <a:tblGrid>
                <a:gridCol w="2206231">
                  <a:extLst>
                    <a:ext uri="{9D8B030D-6E8A-4147-A177-3AD203B41FA5}">
                      <a16:colId xmlns="" xmlns:a16="http://schemas.microsoft.com/office/drawing/2014/main" val="1638565671"/>
                    </a:ext>
                  </a:extLst>
                </a:gridCol>
                <a:gridCol w="1094523">
                  <a:extLst>
                    <a:ext uri="{9D8B030D-6E8A-4147-A177-3AD203B41FA5}">
                      <a16:colId xmlns="" xmlns:a16="http://schemas.microsoft.com/office/drawing/2014/main" val="1988403094"/>
                    </a:ext>
                  </a:extLst>
                </a:gridCol>
                <a:gridCol w="1094523">
                  <a:extLst>
                    <a:ext uri="{9D8B030D-6E8A-4147-A177-3AD203B41FA5}">
                      <a16:colId xmlns="" xmlns:a16="http://schemas.microsoft.com/office/drawing/2014/main" val="2717173837"/>
                    </a:ext>
                  </a:extLst>
                </a:gridCol>
                <a:gridCol w="1094523">
                  <a:extLst>
                    <a:ext uri="{9D8B030D-6E8A-4147-A177-3AD203B41FA5}">
                      <a16:colId xmlns="" xmlns:a16="http://schemas.microsoft.com/office/drawing/2014/main" val="1502286029"/>
                    </a:ext>
                  </a:extLst>
                </a:gridCol>
                <a:gridCol w="1094523">
                  <a:extLst>
                    <a:ext uri="{9D8B030D-6E8A-4147-A177-3AD203B41FA5}">
                      <a16:colId xmlns="" xmlns:a16="http://schemas.microsoft.com/office/drawing/2014/main" val="691573997"/>
                    </a:ext>
                  </a:extLst>
                </a:gridCol>
                <a:gridCol w="1094523">
                  <a:extLst>
                    <a:ext uri="{9D8B030D-6E8A-4147-A177-3AD203B41FA5}">
                      <a16:colId xmlns="" xmlns:a16="http://schemas.microsoft.com/office/drawing/2014/main" val="1341529862"/>
                    </a:ext>
                  </a:extLst>
                </a:gridCol>
                <a:gridCol w="1094523">
                  <a:extLst>
                    <a:ext uri="{9D8B030D-6E8A-4147-A177-3AD203B41FA5}">
                      <a16:colId xmlns="" xmlns:a16="http://schemas.microsoft.com/office/drawing/2014/main" val="4040162820"/>
                    </a:ext>
                  </a:extLst>
                </a:gridCol>
                <a:gridCol w="1094523">
                  <a:extLst>
                    <a:ext uri="{9D8B030D-6E8A-4147-A177-3AD203B41FA5}">
                      <a16:colId xmlns="" xmlns:a16="http://schemas.microsoft.com/office/drawing/2014/main" val="4146798124"/>
                    </a:ext>
                  </a:extLst>
                </a:gridCol>
              </a:tblGrid>
              <a:tr h="1244705">
                <a:tc>
                  <a:txBody>
                    <a:bodyPr/>
                    <a:lstStyle/>
                    <a:p>
                      <a:pPr algn="ctr"/>
                      <a:r>
                        <a:rPr lang="zh-TW" sz="1800" b="1" kern="100" dirty="0">
                          <a:effectLst/>
                          <a:latin typeface="標楷體" panose="03000509000000000000" pitchFamily="65" charset="-120"/>
                          <a:ea typeface="標楷體" panose="03000509000000000000" pitchFamily="65" charset="-120"/>
                        </a:rPr>
                        <a:t>保障</a:t>
                      </a:r>
                    </a:p>
                    <a:p>
                      <a:pPr algn="ctr"/>
                      <a:r>
                        <a:rPr lang="zh-TW" sz="1800" b="1" kern="100" dirty="0">
                          <a:effectLst/>
                          <a:latin typeface="標楷體" panose="03000509000000000000" pitchFamily="65" charset="-120"/>
                          <a:ea typeface="標楷體" panose="03000509000000000000" pitchFamily="65" charset="-120"/>
                        </a:rPr>
                        <a:t>項目</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(A</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(B</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(C</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(D</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子女</a:t>
                      </a:r>
                      <a:endParaRPr lang="en-US" altLang="zh-TW" sz="1800" b="1" kern="100" dirty="0">
                        <a:effectLst/>
                        <a:latin typeface="標楷體" panose="03000509000000000000" pitchFamily="65" charset="-120"/>
                        <a:ea typeface="標楷體" panose="03000509000000000000" pitchFamily="65" charset="-120"/>
                      </a:endParaRPr>
                    </a:p>
                    <a:p>
                      <a:pPr algn="ct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(E</a:t>
                      </a:r>
                      <a:r>
                        <a:rPr lang="zh-TW" alt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等級</a:t>
                      </a: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700" b="1" kern="100" dirty="0">
                          <a:effectLst/>
                          <a:latin typeface="標楷體" panose="03000509000000000000" pitchFamily="65" charset="-120"/>
                          <a:ea typeface="標楷體" panose="03000509000000000000" pitchFamily="65" charset="-120"/>
                        </a:rPr>
                        <a:t>員工父母</a:t>
                      </a:r>
                    </a:p>
                    <a:p>
                      <a:pPr algn="ctr"/>
                      <a:r>
                        <a:rPr lang="zh-TW" sz="1700" b="1" kern="100" dirty="0">
                          <a:effectLst/>
                          <a:latin typeface="標楷體" panose="03000509000000000000" pitchFamily="65" charset="-120"/>
                          <a:ea typeface="標楷體" panose="03000509000000000000" pitchFamily="65" charset="-120"/>
                        </a:rPr>
                        <a:t>配偶父母</a:t>
                      </a:r>
                    </a:p>
                    <a:p>
                      <a:pPr algn="ctr"/>
                      <a:r>
                        <a:rPr lang="en-US" sz="1700" b="1" kern="100" dirty="0">
                          <a:effectLst/>
                          <a:latin typeface="標楷體" panose="03000509000000000000" pitchFamily="65" charset="-120"/>
                          <a:ea typeface="標楷體" panose="03000509000000000000" pitchFamily="65" charset="-120"/>
                        </a:rPr>
                        <a:t>(F</a:t>
                      </a:r>
                      <a:r>
                        <a:rPr lang="zh-TW" sz="1700" b="1" kern="100" dirty="0">
                          <a:effectLst/>
                          <a:latin typeface="標楷體" panose="03000509000000000000" pitchFamily="65" charset="-120"/>
                          <a:ea typeface="標楷體" panose="03000509000000000000" pitchFamily="65" charset="-120"/>
                        </a:rPr>
                        <a:t>等級</a:t>
                      </a:r>
                      <a:r>
                        <a:rPr lang="en-US" sz="1700" b="1" kern="100" dirty="0">
                          <a:effectLst/>
                          <a:latin typeface="標楷體" panose="03000509000000000000" pitchFamily="65" charset="-120"/>
                          <a:ea typeface="標楷體" panose="03000509000000000000" pitchFamily="65" charset="-120"/>
                        </a:rPr>
                        <a:t>)</a:t>
                      </a:r>
                      <a:endParaRPr lang="zh-TW" sz="17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600" b="1" kern="100" dirty="0">
                          <a:effectLst/>
                          <a:latin typeface="標楷體" panose="03000509000000000000" pitchFamily="65" charset="-120"/>
                          <a:ea typeface="標楷體" panose="03000509000000000000" pitchFamily="65" charset="-120"/>
                        </a:rPr>
                        <a:t>員工父母</a:t>
                      </a:r>
                    </a:p>
                    <a:p>
                      <a:pPr algn="ctr"/>
                      <a:r>
                        <a:rPr lang="zh-TW" sz="1600" b="1" kern="100" dirty="0">
                          <a:effectLst/>
                          <a:latin typeface="標楷體" panose="03000509000000000000" pitchFamily="65" charset="-120"/>
                          <a:ea typeface="標楷體" panose="03000509000000000000" pitchFamily="65" charset="-120"/>
                        </a:rPr>
                        <a:t>配偶父母</a:t>
                      </a:r>
                    </a:p>
                    <a:p>
                      <a:pPr algn="ctr"/>
                      <a:r>
                        <a:rPr lang="en-US" sz="1600" b="1" kern="100" dirty="0">
                          <a:effectLst/>
                          <a:latin typeface="標楷體" panose="03000509000000000000" pitchFamily="65" charset="-120"/>
                          <a:ea typeface="標楷體" panose="03000509000000000000" pitchFamily="65" charset="-120"/>
                        </a:rPr>
                        <a:t>(G</a:t>
                      </a:r>
                      <a:r>
                        <a:rPr lang="zh-TW" sz="1600" b="1" kern="100" dirty="0">
                          <a:effectLst/>
                          <a:latin typeface="標楷體" panose="03000509000000000000" pitchFamily="65" charset="-120"/>
                          <a:ea typeface="標楷體" panose="03000509000000000000" pitchFamily="65" charset="-120"/>
                        </a:rPr>
                        <a:t>等級</a:t>
                      </a:r>
                      <a:r>
                        <a:rPr lang="en-US" sz="16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extLst>
                  <a:ext uri="{0D108BD9-81ED-4DB2-BD59-A6C34878D82A}">
                    <a16:rowId xmlns="" xmlns:a16="http://schemas.microsoft.com/office/drawing/2014/main" val="1592464644"/>
                  </a:ext>
                </a:extLst>
              </a:tr>
            </a:tbl>
          </a:graphicData>
        </a:graphic>
      </p:graphicFrame>
      <p:sp>
        <p:nvSpPr>
          <p:cNvPr id="2" name="向上箭號 1"/>
          <p:cNvSpPr/>
          <p:nvPr/>
        </p:nvSpPr>
        <p:spPr>
          <a:xfrm>
            <a:off x="8781862" y="5269117"/>
            <a:ext cx="217283" cy="5178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上箭號 11"/>
          <p:cNvSpPr/>
          <p:nvPr/>
        </p:nvSpPr>
        <p:spPr>
          <a:xfrm>
            <a:off x="9866769" y="5269117"/>
            <a:ext cx="217283" cy="5178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525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1005321" y="678479"/>
            <a:ext cx="5573032" cy="448357"/>
          </a:xfrm>
          <a:prstGeom prst="rect">
            <a:avLst/>
          </a:prstGeom>
        </p:spPr>
        <p:txBody>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團險內容簡介   自費案</a:t>
            </a:r>
          </a:p>
        </p:txBody>
      </p:sp>
      <p:sp>
        <p:nvSpPr>
          <p:cNvPr id="8" name="矩形 7"/>
          <p:cNvSpPr/>
          <p:nvPr/>
        </p:nvSpPr>
        <p:spPr>
          <a:xfrm>
            <a:off x="2314744" y="1327987"/>
            <a:ext cx="7453724" cy="461665"/>
          </a:xfrm>
          <a:prstGeom prst="rect">
            <a:avLst/>
          </a:prstGeom>
        </p:spPr>
        <p:txBody>
          <a:bodyPr wrap="square">
            <a:spAutoFit/>
          </a:bodyPr>
          <a:lstStyle/>
          <a:p>
            <a:pPr algn="ctr">
              <a:buClr>
                <a:schemeClr val="dk1"/>
              </a:buClr>
              <a:buSzPts val="4000"/>
            </a:pP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住院醫療險</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限正本收據理賠</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實支日額擇優給付</a:t>
            </a:r>
            <a:r>
              <a:rPr lang="en-US" altLang="zh-TW" sz="2400" b="1" dirty="0">
                <a:solidFill>
                  <a:schemeClr val="dk1"/>
                </a:solidFill>
                <a:latin typeface="標楷體" panose="03000509000000000000" pitchFamily="65" charset="-120"/>
                <a:ea typeface="標楷體" panose="03000509000000000000" pitchFamily="65" charset="-120"/>
                <a:cs typeface="Microsoft JhengHei"/>
                <a:sym typeface="Microsoft JhengHei"/>
              </a:rPr>
              <a:t>)</a:t>
            </a:r>
          </a:p>
        </p:txBody>
      </p:sp>
      <p:graphicFrame>
        <p:nvGraphicFramePr>
          <p:cNvPr id="12" name="表格 11"/>
          <p:cNvGraphicFramePr>
            <a:graphicFrameLocks noGrp="1"/>
          </p:cNvGraphicFramePr>
          <p:nvPr>
            <p:extLst>
              <p:ext uri="{D42A27DB-BD31-4B8C-83A1-F6EECF244321}">
                <p14:modId xmlns:p14="http://schemas.microsoft.com/office/powerpoint/2010/main" val="980047640"/>
              </p:ext>
            </p:extLst>
          </p:nvPr>
        </p:nvGraphicFramePr>
        <p:xfrm>
          <a:off x="505565" y="2668812"/>
          <a:ext cx="10927459" cy="1309506"/>
        </p:xfrm>
        <a:graphic>
          <a:graphicData uri="http://schemas.openxmlformats.org/drawingml/2006/table">
            <a:tbl>
              <a:tblPr firstRow="1" bandRow="1">
                <a:tableStyleId>{5C22544A-7EE6-4342-B048-85BDC9FD1C3A}</a:tableStyleId>
              </a:tblPr>
              <a:tblGrid>
                <a:gridCol w="1477144">
                  <a:extLst>
                    <a:ext uri="{9D8B030D-6E8A-4147-A177-3AD203B41FA5}">
                      <a16:colId xmlns="" xmlns:a16="http://schemas.microsoft.com/office/drawing/2014/main" val="1708664191"/>
                    </a:ext>
                  </a:extLst>
                </a:gridCol>
                <a:gridCol w="1350045">
                  <a:extLst>
                    <a:ext uri="{9D8B030D-6E8A-4147-A177-3AD203B41FA5}">
                      <a16:colId xmlns="" xmlns:a16="http://schemas.microsoft.com/office/drawing/2014/main" val="2062074949"/>
                    </a:ext>
                  </a:extLst>
                </a:gridCol>
                <a:gridCol w="1350045">
                  <a:extLst>
                    <a:ext uri="{9D8B030D-6E8A-4147-A177-3AD203B41FA5}">
                      <a16:colId xmlns="" xmlns:a16="http://schemas.microsoft.com/office/drawing/2014/main" val="1139134915"/>
                    </a:ext>
                  </a:extLst>
                </a:gridCol>
                <a:gridCol w="1350045">
                  <a:extLst>
                    <a:ext uri="{9D8B030D-6E8A-4147-A177-3AD203B41FA5}">
                      <a16:colId xmlns="" xmlns:a16="http://schemas.microsoft.com/office/drawing/2014/main" val="3887568808"/>
                    </a:ext>
                  </a:extLst>
                </a:gridCol>
                <a:gridCol w="1350045">
                  <a:extLst>
                    <a:ext uri="{9D8B030D-6E8A-4147-A177-3AD203B41FA5}">
                      <a16:colId xmlns="" xmlns:a16="http://schemas.microsoft.com/office/drawing/2014/main" val="3383118113"/>
                    </a:ext>
                  </a:extLst>
                </a:gridCol>
                <a:gridCol w="1350045">
                  <a:extLst>
                    <a:ext uri="{9D8B030D-6E8A-4147-A177-3AD203B41FA5}">
                      <a16:colId xmlns="" xmlns:a16="http://schemas.microsoft.com/office/drawing/2014/main" val="4109199675"/>
                    </a:ext>
                  </a:extLst>
                </a:gridCol>
                <a:gridCol w="1350045">
                  <a:extLst>
                    <a:ext uri="{9D8B030D-6E8A-4147-A177-3AD203B41FA5}">
                      <a16:colId xmlns="" xmlns:a16="http://schemas.microsoft.com/office/drawing/2014/main" val="428015811"/>
                    </a:ext>
                  </a:extLst>
                </a:gridCol>
                <a:gridCol w="1350045">
                  <a:extLst>
                    <a:ext uri="{9D8B030D-6E8A-4147-A177-3AD203B41FA5}">
                      <a16:colId xmlns="" xmlns:a16="http://schemas.microsoft.com/office/drawing/2014/main" val="2528297751"/>
                    </a:ext>
                  </a:extLst>
                </a:gridCol>
              </a:tblGrid>
              <a:tr h="669426">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病房</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1,500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2,500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4,100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1,500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597042">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醫療</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3.3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6.3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12.3</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tx1"/>
                        </a:solidFill>
                        <a:latin typeface="標楷體" panose="03000509000000000000" pitchFamily="65" charset="-120"/>
                        <a:ea typeface="標楷體" panose="03000509000000000000" pitchFamily="65" charset="-120"/>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3.3</a:t>
                      </a:r>
                      <a:r>
                        <a:rPr lang="zh-TW" altLang="en-US" sz="1800" b="1" kern="1200" dirty="0">
                          <a:solidFill>
                            <a:schemeClr val="tx1"/>
                          </a:solidFill>
                          <a:latin typeface="標楷體" panose="03000509000000000000" pitchFamily="65" charset="-120"/>
                          <a:ea typeface="標楷體" panose="03000509000000000000" pitchFamily="65" charset="-120"/>
                          <a:cs typeface="+mn-cs"/>
                        </a:rPr>
                        <a:t>萬</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135358618"/>
              </p:ext>
            </p:extLst>
          </p:nvPr>
        </p:nvGraphicFramePr>
        <p:xfrm>
          <a:off x="508638" y="3992273"/>
          <a:ext cx="10919906" cy="1397262"/>
        </p:xfrm>
        <a:graphic>
          <a:graphicData uri="http://schemas.openxmlformats.org/drawingml/2006/table">
            <a:tbl>
              <a:tblPr firstRow="1" bandRow="1">
                <a:tableStyleId>{5C22544A-7EE6-4342-B048-85BDC9FD1C3A}</a:tableStyleId>
              </a:tblPr>
              <a:tblGrid>
                <a:gridCol w="1474071">
                  <a:extLst>
                    <a:ext uri="{9D8B030D-6E8A-4147-A177-3AD203B41FA5}">
                      <a16:colId xmlns="" xmlns:a16="http://schemas.microsoft.com/office/drawing/2014/main" val="1708664191"/>
                    </a:ext>
                  </a:extLst>
                </a:gridCol>
                <a:gridCol w="1349405">
                  <a:extLst>
                    <a:ext uri="{9D8B030D-6E8A-4147-A177-3AD203B41FA5}">
                      <a16:colId xmlns="" xmlns:a16="http://schemas.microsoft.com/office/drawing/2014/main" val="2062074949"/>
                    </a:ext>
                  </a:extLst>
                </a:gridCol>
                <a:gridCol w="1349405">
                  <a:extLst>
                    <a:ext uri="{9D8B030D-6E8A-4147-A177-3AD203B41FA5}">
                      <a16:colId xmlns="" xmlns:a16="http://schemas.microsoft.com/office/drawing/2014/main" val="1139134915"/>
                    </a:ext>
                  </a:extLst>
                </a:gridCol>
                <a:gridCol w="1349405">
                  <a:extLst>
                    <a:ext uri="{9D8B030D-6E8A-4147-A177-3AD203B41FA5}">
                      <a16:colId xmlns="" xmlns:a16="http://schemas.microsoft.com/office/drawing/2014/main" val="3887568808"/>
                    </a:ext>
                  </a:extLst>
                </a:gridCol>
                <a:gridCol w="1349405">
                  <a:extLst>
                    <a:ext uri="{9D8B030D-6E8A-4147-A177-3AD203B41FA5}">
                      <a16:colId xmlns="" xmlns:a16="http://schemas.microsoft.com/office/drawing/2014/main" val="3383118113"/>
                    </a:ext>
                  </a:extLst>
                </a:gridCol>
                <a:gridCol w="1349405">
                  <a:extLst>
                    <a:ext uri="{9D8B030D-6E8A-4147-A177-3AD203B41FA5}">
                      <a16:colId xmlns="" xmlns:a16="http://schemas.microsoft.com/office/drawing/2014/main" val="4109199675"/>
                    </a:ext>
                  </a:extLst>
                </a:gridCol>
                <a:gridCol w="1349405">
                  <a:extLst>
                    <a:ext uri="{9D8B030D-6E8A-4147-A177-3AD203B41FA5}">
                      <a16:colId xmlns="" xmlns:a16="http://schemas.microsoft.com/office/drawing/2014/main" val="428015811"/>
                    </a:ext>
                  </a:extLst>
                </a:gridCol>
                <a:gridCol w="1349405">
                  <a:extLst>
                    <a:ext uri="{9D8B030D-6E8A-4147-A177-3AD203B41FA5}">
                      <a16:colId xmlns="" xmlns:a16="http://schemas.microsoft.com/office/drawing/2014/main" val="2528297751"/>
                    </a:ext>
                  </a:extLst>
                </a:gridCol>
              </a:tblGrid>
              <a:tr h="698631">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手術</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費用限額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4.4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8.4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16.4</a:t>
                      </a:r>
                      <a:r>
                        <a:rPr lang="zh-TW" altLang="en-US" sz="18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kern="1200" dirty="0">
                          <a:solidFill>
                            <a:schemeClr val="tx1"/>
                          </a:solidFill>
                          <a:latin typeface="標楷體" panose="03000509000000000000" pitchFamily="65" charset="-120"/>
                          <a:ea typeface="標楷體" panose="03000509000000000000" pitchFamily="65" charset="-120"/>
                          <a:cs typeface="+mn-cs"/>
                        </a:rPr>
                        <a:t>4.4</a:t>
                      </a:r>
                      <a:r>
                        <a:rPr lang="zh-TW" altLang="en-US" sz="1800" b="1" kern="1200" dirty="0">
                          <a:solidFill>
                            <a:schemeClr val="tx1"/>
                          </a:solidFill>
                          <a:latin typeface="標楷體" panose="03000509000000000000" pitchFamily="65" charset="-120"/>
                          <a:ea typeface="標楷體" panose="03000509000000000000" pitchFamily="65" charset="-120"/>
                          <a:cs typeface="+mn-cs"/>
                        </a:rPr>
                        <a:t>萬</a:t>
                      </a: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698631">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診查費</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限額</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550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1,050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r>
                        <a:rPr lang="en-US" altLang="zh-TW" sz="1800" b="1" dirty="0">
                          <a:solidFill>
                            <a:schemeClr val="tx1"/>
                          </a:solidFill>
                          <a:latin typeface="標楷體" panose="03000509000000000000" pitchFamily="65" charset="-120"/>
                          <a:ea typeface="標楷體" panose="03000509000000000000" pitchFamily="65" charset="-120"/>
                        </a:rPr>
                        <a:t>2,050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r>
                        <a:rPr lang="en-US" altLang="zh-TW" sz="1800" b="1" kern="1200" dirty="0">
                          <a:solidFill>
                            <a:schemeClr val="tx1"/>
                          </a:solidFill>
                          <a:latin typeface="標楷體" panose="03000509000000000000" pitchFamily="65" charset="-120"/>
                          <a:ea typeface="標楷體" panose="03000509000000000000" pitchFamily="65" charset="-120"/>
                          <a:cs typeface="+mn-cs"/>
                        </a:rPr>
                        <a:t>550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565211875"/>
              </p:ext>
            </p:extLst>
          </p:nvPr>
        </p:nvGraphicFramePr>
        <p:xfrm>
          <a:off x="505565" y="5398547"/>
          <a:ext cx="10919906" cy="642967"/>
        </p:xfrm>
        <a:graphic>
          <a:graphicData uri="http://schemas.openxmlformats.org/drawingml/2006/table">
            <a:tbl>
              <a:tblPr firstRow="1" bandRow="1">
                <a:tableStyleId>{5C22544A-7EE6-4342-B048-85BDC9FD1C3A}</a:tableStyleId>
              </a:tblPr>
              <a:tblGrid>
                <a:gridCol w="1477144">
                  <a:extLst>
                    <a:ext uri="{9D8B030D-6E8A-4147-A177-3AD203B41FA5}">
                      <a16:colId xmlns="" xmlns:a16="http://schemas.microsoft.com/office/drawing/2014/main" val="1708664191"/>
                    </a:ext>
                  </a:extLst>
                </a:gridCol>
                <a:gridCol w="1348966">
                  <a:extLst>
                    <a:ext uri="{9D8B030D-6E8A-4147-A177-3AD203B41FA5}">
                      <a16:colId xmlns="" xmlns:a16="http://schemas.microsoft.com/office/drawing/2014/main" val="2062074949"/>
                    </a:ext>
                  </a:extLst>
                </a:gridCol>
                <a:gridCol w="1348966">
                  <a:extLst>
                    <a:ext uri="{9D8B030D-6E8A-4147-A177-3AD203B41FA5}">
                      <a16:colId xmlns="" xmlns:a16="http://schemas.microsoft.com/office/drawing/2014/main" val="1139134915"/>
                    </a:ext>
                  </a:extLst>
                </a:gridCol>
                <a:gridCol w="1348966">
                  <a:extLst>
                    <a:ext uri="{9D8B030D-6E8A-4147-A177-3AD203B41FA5}">
                      <a16:colId xmlns="" xmlns:a16="http://schemas.microsoft.com/office/drawing/2014/main" val="3887568808"/>
                    </a:ext>
                  </a:extLst>
                </a:gridCol>
                <a:gridCol w="1348966">
                  <a:extLst>
                    <a:ext uri="{9D8B030D-6E8A-4147-A177-3AD203B41FA5}">
                      <a16:colId xmlns="" xmlns:a16="http://schemas.microsoft.com/office/drawing/2014/main" val="3383118113"/>
                    </a:ext>
                  </a:extLst>
                </a:gridCol>
                <a:gridCol w="1348966">
                  <a:extLst>
                    <a:ext uri="{9D8B030D-6E8A-4147-A177-3AD203B41FA5}">
                      <a16:colId xmlns="" xmlns:a16="http://schemas.microsoft.com/office/drawing/2014/main" val="4109199675"/>
                    </a:ext>
                  </a:extLst>
                </a:gridCol>
                <a:gridCol w="1348966">
                  <a:extLst>
                    <a:ext uri="{9D8B030D-6E8A-4147-A177-3AD203B41FA5}">
                      <a16:colId xmlns="" xmlns:a16="http://schemas.microsoft.com/office/drawing/2014/main" val="428015811"/>
                    </a:ext>
                  </a:extLst>
                </a:gridCol>
                <a:gridCol w="1348966">
                  <a:extLst>
                    <a:ext uri="{9D8B030D-6E8A-4147-A177-3AD203B41FA5}">
                      <a16:colId xmlns="" xmlns:a16="http://schemas.microsoft.com/office/drawing/2014/main" val="2528297751"/>
                    </a:ext>
                  </a:extLst>
                </a:gridCol>
              </a:tblGrid>
              <a:tr h="642967">
                <a:tc>
                  <a:txBody>
                    <a:bodyPr/>
                    <a:lstStyle/>
                    <a:p>
                      <a:pPr algn="ctr"/>
                      <a:r>
                        <a:rPr lang="zh-TW" altLang="en-US" sz="1800" b="1" dirty="0">
                          <a:solidFill>
                            <a:schemeClr val="tx1"/>
                          </a:solidFill>
                          <a:latin typeface="標楷體" panose="03000509000000000000" pitchFamily="65" charset="-120"/>
                          <a:ea typeface="標楷體" panose="03000509000000000000" pitchFamily="65" charset="-120"/>
                        </a:rPr>
                        <a:t>住院</a:t>
                      </a:r>
                      <a:endParaRPr lang="en-US" altLang="zh-TW" sz="1800" b="1" dirty="0">
                        <a:solidFill>
                          <a:schemeClr val="tx1"/>
                        </a:solidFill>
                        <a:latin typeface="標楷體" panose="03000509000000000000" pitchFamily="65" charset="-120"/>
                        <a:ea typeface="標楷體" panose="03000509000000000000" pitchFamily="65" charset="-120"/>
                      </a:endParaRPr>
                    </a:p>
                    <a:p>
                      <a:pPr algn="ctr"/>
                      <a:r>
                        <a:rPr lang="zh-TW" altLang="en-US" sz="1800" b="1" dirty="0">
                          <a:solidFill>
                            <a:schemeClr val="tx1"/>
                          </a:solidFill>
                          <a:latin typeface="標楷體" panose="03000509000000000000" pitchFamily="65" charset="-120"/>
                          <a:ea typeface="標楷體" panose="03000509000000000000" pitchFamily="65" charset="-120"/>
                        </a:rPr>
                        <a:t>日額</a:t>
                      </a: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1,000</a:t>
                      </a:r>
                      <a:r>
                        <a:rPr lang="zh-TW" altLang="en-US" sz="1800" b="1" dirty="0">
                          <a:solidFill>
                            <a:schemeClr val="tx1"/>
                          </a:solidFill>
                          <a:latin typeface="標楷體" panose="03000509000000000000" pitchFamily="65" charset="-120"/>
                          <a:ea typeface="標楷體" panose="03000509000000000000" pitchFamily="65" charset="-120"/>
                        </a:rPr>
                        <a:t>元</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8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標楷體" panose="03000509000000000000" pitchFamily="65" charset="-120"/>
                          <a:ea typeface="標楷體" panose="03000509000000000000" pitchFamily="65" charset="-120"/>
                          <a:cs typeface="+mn-cs"/>
                        </a:rPr>
                        <a:t>1,000</a:t>
                      </a:r>
                      <a:r>
                        <a:rPr lang="zh-TW" altLang="en-US" sz="1800" b="1" kern="1200" dirty="0">
                          <a:solidFill>
                            <a:schemeClr val="tx1"/>
                          </a:solidFill>
                          <a:latin typeface="標楷體" panose="03000509000000000000" pitchFamily="65" charset="-120"/>
                          <a:ea typeface="標楷體" panose="03000509000000000000" pitchFamily="65" charset="-120"/>
                          <a:cs typeface="+mn-cs"/>
                        </a:rPr>
                        <a:t>元</a:t>
                      </a:r>
                    </a:p>
                  </a:txBody>
                  <a:tcPr anchor="ctr">
                    <a:solidFill>
                      <a:schemeClr val="accent1">
                        <a:lumMod val="20000"/>
                        <a:lumOff val="80000"/>
                      </a:schemeClr>
                    </a:solidFill>
                  </a:tcPr>
                </a:tc>
                <a:extLst>
                  <a:ext uri="{0D108BD9-81ED-4DB2-BD59-A6C34878D82A}">
                    <a16:rowId xmlns="" xmlns:a16="http://schemas.microsoft.com/office/drawing/2014/main" val="2173829102"/>
                  </a:ext>
                </a:extLst>
              </a:tr>
            </a:tbl>
          </a:graphicData>
        </a:graphic>
      </p:graphicFrame>
      <p:graphicFrame>
        <p:nvGraphicFramePr>
          <p:cNvPr id="15" name="表格 14">
            <a:extLst>
              <a:ext uri="{FF2B5EF4-FFF2-40B4-BE49-F238E27FC236}">
                <a16:creationId xmlns="" xmlns:a16="http://schemas.microsoft.com/office/drawing/2014/main" id="{06DADEB4-6191-C288-7351-792E8350F52D}"/>
              </a:ext>
            </a:extLst>
          </p:cNvPr>
          <p:cNvGraphicFramePr>
            <a:graphicFrameLocks noGrp="1"/>
          </p:cNvGraphicFramePr>
          <p:nvPr>
            <p:extLst>
              <p:ext uri="{D42A27DB-BD31-4B8C-83A1-F6EECF244321}">
                <p14:modId xmlns:p14="http://schemas.microsoft.com/office/powerpoint/2010/main" val="3442077268"/>
              </p:ext>
            </p:extLst>
          </p:nvPr>
        </p:nvGraphicFramePr>
        <p:xfrm>
          <a:off x="505565" y="1757126"/>
          <a:ext cx="10919911" cy="911686"/>
        </p:xfrm>
        <a:graphic>
          <a:graphicData uri="http://schemas.openxmlformats.org/drawingml/2006/table">
            <a:tbl>
              <a:tblPr firstRow="1" bandRow="1">
                <a:tableStyleId>{5C22544A-7EE6-4342-B048-85BDC9FD1C3A}</a:tableStyleId>
              </a:tblPr>
              <a:tblGrid>
                <a:gridCol w="1495251">
                  <a:extLst>
                    <a:ext uri="{9D8B030D-6E8A-4147-A177-3AD203B41FA5}">
                      <a16:colId xmlns="" xmlns:a16="http://schemas.microsoft.com/office/drawing/2014/main" val="1638565671"/>
                    </a:ext>
                  </a:extLst>
                </a:gridCol>
                <a:gridCol w="1346380">
                  <a:extLst>
                    <a:ext uri="{9D8B030D-6E8A-4147-A177-3AD203B41FA5}">
                      <a16:colId xmlns="" xmlns:a16="http://schemas.microsoft.com/office/drawing/2014/main" val="1988403094"/>
                    </a:ext>
                  </a:extLst>
                </a:gridCol>
                <a:gridCol w="1346380">
                  <a:extLst>
                    <a:ext uri="{9D8B030D-6E8A-4147-A177-3AD203B41FA5}">
                      <a16:colId xmlns="" xmlns:a16="http://schemas.microsoft.com/office/drawing/2014/main" val="2717173837"/>
                    </a:ext>
                  </a:extLst>
                </a:gridCol>
                <a:gridCol w="1346380">
                  <a:extLst>
                    <a:ext uri="{9D8B030D-6E8A-4147-A177-3AD203B41FA5}">
                      <a16:colId xmlns="" xmlns:a16="http://schemas.microsoft.com/office/drawing/2014/main" val="1502286029"/>
                    </a:ext>
                  </a:extLst>
                </a:gridCol>
                <a:gridCol w="1346380">
                  <a:extLst>
                    <a:ext uri="{9D8B030D-6E8A-4147-A177-3AD203B41FA5}">
                      <a16:colId xmlns="" xmlns:a16="http://schemas.microsoft.com/office/drawing/2014/main" val="691573997"/>
                    </a:ext>
                  </a:extLst>
                </a:gridCol>
                <a:gridCol w="1346380">
                  <a:extLst>
                    <a:ext uri="{9D8B030D-6E8A-4147-A177-3AD203B41FA5}">
                      <a16:colId xmlns="" xmlns:a16="http://schemas.microsoft.com/office/drawing/2014/main" val="1341529862"/>
                    </a:ext>
                  </a:extLst>
                </a:gridCol>
                <a:gridCol w="1346380">
                  <a:extLst>
                    <a:ext uri="{9D8B030D-6E8A-4147-A177-3AD203B41FA5}">
                      <a16:colId xmlns="" xmlns:a16="http://schemas.microsoft.com/office/drawing/2014/main" val="4040162820"/>
                    </a:ext>
                  </a:extLst>
                </a:gridCol>
                <a:gridCol w="1346380">
                  <a:extLst>
                    <a:ext uri="{9D8B030D-6E8A-4147-A177-3AD203B41FA5}">
                      <a16:colId xmlns="" xmlns:a16="http://schemas.microsoft.com/office/drawing/2014/main" val="4146798124"/>
                    </a:ext>
                  </a:extLst>
                </a:gridCol>
              </a:tblGrid>
              <a:tr h="879160">
                <a:tc>
                  <a:txBody>
                    <a:bodyPr/>
                    <a:lstStyle/>
                    <a:p>
                      <a:pPr algn="ctr"/>
                      <a:r>
                        <a:rPr lang="zh-TW" sz="1800" b="1" kern="100" dirty="0">
                          <a:effectLst/>
                          <a:latin typeface="標楷體" panose="03000509000000000000" pitchFamily="65" charset="-120"/>
                          <a:ea typeface="標楷體" panose="03000509000000000000" pitchFamily="65" charset="-120"/>
                        </a:rPr>
                        <a:t>保障</a:t>
                      </a:r>
                    </a:p>
                    <a:p>
                      <a:pPr algn="ctr"/>
                      <a:r>
                        <a:rPr lang="zh-TW" sz="1800" b="1" kern="100" dirty="0">
                          <a:effectLst/>
                          <a:latin typeface="標楷體" panose="03000509000000000000" pitchFamily="65" charset="-120"/>
                          <a:ea typeface="標楷體" panose="03000509000000000000" pitchFamily="65" charset="-120"/>
                        </a:rPr>
                        <a:t>項目</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(A</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(B</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(C</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(D</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子女</a:t>
                      </a:r>
                      <a:endParaRPr lang="en-US" altLang="zh-TW" sz="1800" b="1" kern="100" dirty="0">
                        <a:effectLst/>
                        <a:latin typeface="標楷體" panose="03000509000000000000" pitchFamily="65" charset="-120"/>
                        <a:ea typeface="標楷體" panose="03000509000000000000" pitchFamily="65" charset="-120"/>
                      </a:endParaRPr>
                    </a:p>
                    <a:p>
                      <a:pPr algn="ct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(E</a:t>
                      </a:r>
                      <a:r>
                        <a:rPr lang="zh-TW" alt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等級</a:t>
                      </a: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700" b="1" kern="100" dirty="0">
                          <a:effectLst/>
                          <a:latin typeface="標楷體" panose="03000509000000000000" pitchFamily="65" charset="-120"/>
                          <a:ea typeface="標楷體" panose="03000509000000000000" pitchFamily="65" charset="-120"/>
                        </a:rPr>
                        <a:t>員工父母</a:t>
                      </a:r>
                    </a:p>
                    <a:p>
                      <a:pPr algn="ctr"/>
                      <a:r>
                        <a:rPr lang="zh-TW" sz="1700" b="1" kern="100" dirty="0">
                          <a:effectLst/>
                          <a:latin typeface="標楷體" panose="03000509000000000000" pitchFamily="65" charset="-120"/>
                          <a:ea typeface="標楷體" panose="03000509000000000000" pitchFamily="65" charset="-120"/>
                        </a:rPr>
                        <a:t>配偶父母</a:t>
                      </a:r>
                    </a:p>
                    <a:p>
                      <a:pPr algn="ctr"/>
                      <a:r>
                        <a:rPr lang="en-US" sz="1700" b="1" kern="100" dirty="0">
                          <a:effectLst/>
                          <a:latin typeface="標楷體" panose="03000509000000000000" pitchFamily="65" charset="-120"/>
                          <a:ea typeface="標楷體" panose="03000509000000000000" pitchFamily="65" charset="-120"/>
                        </a:rPr>
                        <a:t>(F</a:t>
                      </a:r>
                      <a:r>
                        <a:rPr lang="zh-TW" sz="1700" b="1" kern="100" dirty="0">
                          <a:effectLst/>
                          <a:latin typeface="標楷體" panose="03000509000000000000" pitchFamily="65" charset="-120"/>
                          <a:ea typeface="標楷體" panose="03000509000000000000" pitchFamily="65" charset="-120"/>
                        </a:rPr>
                        <a:t>等級</a:t>
                      </a:r>
                      <a:r>
                        <a:rPr lang="en-US" sz="1700" b="1" kern="100" dirty="0">
                          <a:effectLst/>
                          <a:latin typeface="標楷體" panose="03000509000000000000" pitchFamily="65" charset="-120"/>
                          <a:ea typeface="標楷體" panose="03000509000000000000" pitchFamily="65" charset="-120"/>
                        </a:rPr>
                        <a:t>)</a:t>
                      </a:r>
                      <a:endParaRPr lang="zh-TW" sz="17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600" b="1" kern="100" dirty="0">
                          <a:effectLst/>
                          <a:latin typeface="標楷體" panose="03000509000000000000" pitchFamily="65" charset="-120"/>
                          <a:ea typeface="標楷體" panose="03000509000000000000" pitchFamily="65" charset="-120"/>
                        </a:rPr>
                        <a:t>員工父母</a:t>
                      </a:r>
                    </a:p>
                    <a:p>
                      <a:pPr algn="ctr"/>
                      <a:r>
                        <a:rPr lang="zh-TW" sz="1600" b="1" kern="100" dirty="0">
                          <a:effectLst/>
                          <a:latin typeface="標楷體" panose="03000509000000000000" pitchFamily="65" charset="-120"/>
                          <a:ea typeface="標楷體" panose="03000509000000000000" pitchFamily="65" charset="-120"/>
                        </a:rPr>
                        <a:t>配偶父母</a:t>
                      </a:r>
                    </a:p>
                    <a:p>
                      <a:pPr algn="ctr"/>
                      <a:r>
                        <a:rPr lang="en-US" sz="1600" b="1" kern="100" dirty="0">
                          <a:effectLst/>
                          <a:latin typeface="標楷體" panose="03000509000000000000" pitchFamily="65" charset="-120"/>
                          <a:ea typeface="標楷體" panose="03000509000000000000" pitchFamily="65" charset="-120"/>
                        </a:rPr>
                        <a:t>(G</a:t>
                      </a:r>
                      <a:r>
                        <a:rPr lang="zh-TW" sz="1600" b="1" kern="100" dirty="0">
                          <a:effectLst/>
                          <a:latin typeface="標楷體" panose="03000509000000000000" pitchFamily="65" charset="-120"/>
                          <a:ea typeface="標楷體" panose="03000509000000000000" pitchFamily="65" charset="-120"/>
                        </a:rPr>
                        <a:t>等級</a:t>
                      </a:r>
                      <a:r>
                        <a:rPr lang="en-US" sz="16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extLst>
                  <a:ext uri="{0D108BD9-81ED-4DB2-BD59-A6C34878D82A}">
                    <a16:rowId xmlns="" xmlns:a16="http://schemas.microsoft.com/office/drawing/2014/main" val="1592464644"/>
                  </a:ext>
                </a:extLst>
              </a:tr>
            </a:tbl>
          </a:graphicData>
        </a:graphic>
      </p:graphicFrame>
      <p:graphicFrame>
        <p:nvGraphicFramePr>
          <p:cNvPr id="16" name="表格 15">
            <a:extLst>
              <a:ext uri="{FF2B5EF4-FFF2-40B4-BE49-F238E27FC236}">
                <a16:creationId xmlns="" xmlns:a16="http://schemas.microsoft.com/office/drawing/2014/main" id="{D7A8E21D-0E67-D1F8-1BA0-6B1E0410D374}"/>
              </a:ext>
            </a:extLst>
          </p:cNvPr>
          <p:cNvGraphicFramePr>
            <a:graphicFrameLocks noGrp="1"/>
          </p:cNvGraphicFramePr>
          <p:nvPr>
            <p:extLst>
              <p:ext uri="{D42A27DB-BD31-4B8C-83A1-F6EECF244321}">
                <p14:modId xmlns:p14="http://schemas.microsoft.com/office/powerpoint/2010/main" val="4163078182"/>
              </p:ext>
            </p:extLst>
          </p:nvPr>
        </p:nvGraphicFramePr>
        <p:xfrm>
          <a:off x="505477" y="6030171"/>
          <a:ext cx="10910637" cy="697672"/>
        </p:xfrm>
        <a:graphic>
          <a:graphicData uri="http://schemas.openxmlformats.org/drawingml/2006/table">
            <a:tbl>
              <a:tblPr>
                <a:noFill/>
              </a:tblPr>
              <a:tblGrid>
                <a:gridCol w="1486285">
                  <a:extLst>
                    <a:ext uri="{9D8B030D-6E8A-4147-A177-3AD203B41FA5}">
                      <a16:colId xmlns="" xmlns:a16="http://schemas.microsoft.com/office/drawing/2014/main" val="3781720209"/>
                    </a:ext>
                  </a:extLst>
                </a:gridCol>
                <a:gridCol w="1346336">
                  <a:extLst>
                    <a:ext uri="{9D8B030D-6E8A-4147-A177-3AD203B41FA5}">
                      <a16:colId xmlns="" xmlns:a16="http://schemas.microsoft.com/office/drawing/2014/main" val="1109523655"/>
                    </a:ext>
                  </a:extLst>
                </a:gridCol>
                <a:gridCol w="1346336">
                  <a:extLst>
                    <a:ext uri="{9D8B030D-6E8A-4147-A177-3AD203B41FA5}">
                      <a16:colId xmlns="" xmlns:a16="http://schemas.microsoft.com/office/drawing/2014/main" val="3366552410"/>
                    </a:ext>
                  </a:extLst>
                </a:gridCol>
                <a:gridCol w="1346336">
                  <a:extLst>
                    <a:ext uri="{9D8B030D-6E8A-4147-A177-3AD203B41FA5}">
                      <a16:colId xmlns="" xmlns:a16="http://schemas.microsoft.com/office/drawing/2014/main" val="3942687826"/>
                    </a:ext>
                  </a:extLst>
                </a:gridCol>
                <a:gridCol w="1346336">
                  <a:extLst>
                    <a:ext uri="{9D8B030D-6E8A-4147-A177-3AD203B41FA5}">
                      <a16:colId xmlns="" xmlns:a16="http://schemas.microsoft.com/office/drawing/2014/main" val="3340788517"/>
                    </a:ext>
                  </a:extLst>
                </a:gridCol>
                <a:gridCol w="1346336">
                  <a:extLst>
                    <a:ext uri="{9D8B030D-6E8A-4147-A177-3AD203B41FA5}">
                      <a16:colId xmlns="" xmlns:a16="http://schemas.microsoft.com/office/drawing/2014/main" val="1228799018"/>
                    </a:ext>
                  </a:extLst>
                </a:gridCol>
                <a:gridCol w="1346336">
                  <a:extLst>
                    <a:ext uri="{9D8B030D-6E8A-4147-A177-3AD203B41FA5}">
                      <a16:colId xmlns="" xmlns:a16="http://schemas.microsoft.com/office/drawing/2014/main" val="2519558654"/>
                    </a:ext>
                  </a:extLst>
                </a:gridCol>
                <a:gridCol w="1346336">
                  <a:extLst>
                    <a:ext uri="{9D8B030D-6E8A-4147-A177-3AD203B41FA5}">
                      <a16:colId xmlns="" xmlns:a16="http://schemas.microsoft.com/office/drawing/2014/main" val="2127525032"/>
                    </a:ext>
                  </a:extLst>
                </a:gridCol>
              </a:tblGrid>
              <a:tr h="697672">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1600" b="1" i="0" u="none" dirty="0" err="1">
                          <a:solidFill>
                            <a:srgbClr val="FF0000"/>
                          </a:solidFill>
                          <a:latin typeface="標楷體" panose="03000509000000000000" pitchFamily="65" charset="-120"/>
                          <a:ea typeface="標楷體" panose="03000509000000000000" pitchFamily="65" charset="-120"/>
                          <a:cs typeface="Microsoft JhengHei"/>
                          <a:sym typeface="Microsoft JhengHei"/>
                        </a:rPr>
                        <a:t>月保費</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344</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662</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1139</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sz="2000" dirty="0">
                          <a:solidFill>
                            <a:srgbClr val="FF0000"/>
                          </a:solidFill>
                          <a:latin typeface="標楷體" panose="03000509000000000000" pitchFamily="65" charset="-120"/>
                          <a:ea typeface="標楷體" panose="03000509000000000000" pitchFamily="65" charset="-120"/>
                        </a:rPr>
                        <a:t>215</a:t>
                      </a:r>
                      <a:r>
                        <a:rPr lang="zh-TW" altLang="en-US" sz="2000" dirty="0">
                          <a:solidFill>
                            <a:srgbClr val="FF0000"/>
                          </a:solidFill>
                          <a:latin typeface="標楷體" panose="03000509000000000000" pitchFamily="65" charset="-120"/>
                          <a:ea typeface="標楷體" panose="03000509000000000000" pitchFamily="65" charset="-120"/>
                        </a:rPr>
                        <a:t>元</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人</a:t>
                      </a:r>
                      <a:endParaRPr sz="20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Microsoft JhengHei"/>
                        <a:buNone/>
                        <a:tabLst/>
                        <a:defRPr/>
                      </a:pPr>
                      <a:r>
                        <a:rPr lang="en-US" altLang="zh-TW"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225</a:t>
                      </a:r>
                      <a:r>
                        <a:rPr lang="zh-TW" altLang="en-US"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a:t>
                      </a:r>
                      <a:r>
                        <a:rPr lang="en-US" altLang="zh-TW"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sz="16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戶</a:t>
                      </a:r>
                      <a:endParaRPr lang="zh-TW" altLang="en-US" sz="16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230元/人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660元/人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extLst>
                  <a:ext uri="{0D108BD9-81ED-4DB2-BD59-A6C34878D82A}">
                    <a16:rowId xmlns="" xmlns:a16="http://schemas.microsoft.com/office/drawing/2014/main" val="898354732"/>
                  </a:ext>
                </a:extLst>
              </a:tr>
            </a:tbl>
          </a:graphicData>
        </a:graphic>
      </p:graphicFrame>
    </p:spTree>
    <p:extLst>
      <p:ext uri="{BB962C8B-B14F-4D97-AF65-F5344CB8AC3E}">
        <p14:creationId xmlns:p14="http://schemas.microsoft.com/office/powerpoint/2010/main" val="263182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1">
            <a:extLst>
              <a:ext uri="{FF2B5EF4-FFF2-40B4-BE49-F238E27FC236}">
                <a16:creationId xmlns="" xmlns:a16="http://schemas.microsoft.com/office/drawing/2014/main" id="{CDD92D06-0E9F-4C02-BFC4-5E35BF3F4AC3}"/>
              </a:ext>
            </a:extLst>
          </p:cNvPr>
          <p:cNvSpPr>
            <a:spLocks noGrp="1"/>
          </p:cNvSpPr>
          <p:nvPr>
            <p:ph type="body" sz="quarter" idx="4294967295"/>
          </p:nvPr>
        </p:nvSpPr>
        <p:spPr>
          <a:xfrm>
            <a:off x="1005321" y="678479"/>
            <a:ext cx="5573032" cy="448357"/>
          </a:xfrm>
          <a:prstGeom prst="rect">
            <a:avLst/>
          </a:prstGeom>
        </p:spPr>
        <p:txBody>
          <a:bodyPr/>
          <a:lstStyle/>
          <a:p>
            <a:pPr marL="0" indent="0">
              <a:buNone/>
            </a:pPr>
            <a:r>
              <a:rPr lang="zh-TW" altLang="en-US" sz="3200" b="1" dirty="0">
                <a:solidFill>
                  <a:srgbClr val="FF0000"/>
                </a:solidFill>
                <a:latin typeface="標楷體" panose="03000509000000000000" pitchFamily="65" charset="-120"/>
                <a:ea typeface="標楷體" panose="03000509000000000000" pitchFamily="65" charset="-120"/>
              </a:rPr>
              <a:t>團險內容簡介   自費案</a:t>
            </a:r>
          </a:p>
        </p:txBody>
      </p:sp>
      <p:sp>
        <p:nvSpPr>
          <p:cNvPr id="8" name="矩形 7"/>
          <p:cNvSpPr/>
          <p:nvPr/>
        </p:nvSpPr>
        <p:spPr>
          <a:xfrm>
            <a:off x="2314744" y="1327987"/>
            <a:ext cx="7453724" cy="461665"/>
          </a:xfrm>
          <a:prstGeom prst="rect">
            <a:avLst/>
          </a:prstGeom>
        </p:spPr>
        <p:txBody>
          <a:bodyPr wrap="square">
            <a:spAutoFit/>
          </a:bodyPr>
          <a:lstStyle/>
          <a:p>
            <a:pPr algn="ctr">
              <a:buClr>
                <a:schemeClr val="dk1"/>
              </a:buClr>
              <a:buSzPts val="4000"/>
            </a:pPr>
            <a:r>
              <a:rPr lang="zh-TW" altLang="en-US" sz="2400" b="1" dirty="0">
                <a:solidFill>
                  <a:schemeClr val="dk1"/>
                </a:solidFill>
                <a:latin typeface="標楷體" panose="03000509000000000000" pitchFamily="65" charset="-120"/>
                <a:ea typeface="標楷體" panose="03000509000000000000" pitchFamily="65" charset="-120"/>
                <a:cs typeface="Microsoft JhengHei"/>
                <a:sym typeface="Microsoft JhengHei"/>
              </a:rPr>
              <a:t>重大疾病險</a:t>
            </a:r>
          </a:p>
        </p:txBody>
      </p:sp>
      <p:graphicFrame>
        <p:nvGraphicFramePr>
          <p:cNvPr id="9" name="表格 8"/>
          <p:cNvGraphicFramePr>
            <a:graphicFrameLocks noGrp="1"/>
          </p:cNvGraphicFramePr>
          <p:nvPr>
            <p:extLst>
              <p:ext uri="{D42A27DB-BD31-4B8C-83A1-F6EECF244321}">
                <p14:modId xmlns:p14="http://schemas.microsoft.com/office/powerpoint/2010/main" val="1629626394"/>
              </p:ext>
            </p:extLst>
          </p:nvPr>
        </p:nvGraphicFramePr>
        <p:xfrm>
          <a:off x="991089" y="2788467"/>
          <a:ext cx="10112560" cy="1782170"/>
        </p:xfrm>
        <a:graphic>
          <a:graphicData uri="http://schemas.openxmlformats.org/drawingml/2006/table">
            <a:tbl>
              <a:tblPr firstRow="1" bandRow="1">
                <a:tableStyleId>{5C22544A-7EE6-4342-B048-85BDC9FD1C3A}</a:tableStyleId>
              </a:tblPr>
              <a:tblGrid>
                <a:gridCol w="1074236">
                  <a:extLst>
                    <a:ext uri="{9D8B030D-6E8A-4147-A177-3AD203B41FA5}">
                      <a16:colId xmlns="" xmlns:a16="http://schemas.microsoft.com/office/drawing/2014/main" val="1708664191"/>
                    </a:ext>
                  </a:extLst>
                </a:gridCol>
                <a:gridCol w="1202646">
                  <a:extLst>
                    <a:ext uri="{9D8B030D-6E8A-4147-A177-3AD203B41FA5}">
                      <a16:colId xmlns="" xmlns:a16="http://schemas.microsoft.com/office/drawing/2014/main" val="2062074949"/>
                    </a:ext>
                  </a:extLst>
                </a:gridCol>
                <a:gridCol w="1256818">
                  <a:extLst>
                    <a:ext uri="{9D8B030D-6E8A-4147-A177-3AD203B41FA5}">
                      <a16:colId xmlns="" xmlns:a16="http://schemas.microsoft.com/office/drawing/2014/main" val="1139134915"/>
                    </a:ext>
                  </a:extLst>
                </a:gridCol>
                <a:gridCol w="1378070">
                  <a:extLst>
                    <a:ext uri="{9D8B030D-6E8A-4147-A177-3AD203B41FA5}">
                      <a16:colId xmlns="" xmlns:a16="http://schemas.microsoft.com/office/drawing/2014/main" val="3887568808"/>
                    </a:ext>
                  </a:extLst>
                </a:gridCol>
                <a:gridCol w="1312753">
                  <a:extLst>
                    <a:ext uri="{9D8B030D-6E8A-4147-A177-3AD203B41FA5}">
                      <a16:colId xmlns="" xmlns:a16="http://schemas.microsoft.com/office/drawing/2014/main" val="3383118113"/>
                    </a:ext>
                  </a:extLst>
                </a:gridCol>
                <a:gridCol w="1307163">
                  <a:extLst>
                    <a:ext uri="{9D8B030D-6E8A-4147-A177-3AD203B41FA5}">
                      <a16:colId xmlns="" xmlns:a16="http://schemas.microsoft.com/office/drawing/2014/main" val="370332837"/>
                    </a:ext>
                  </a:extLst>
                </a:gridCol>
                <a:gridCol w="1321828">
                  <a:extLst>
                    <a:ext uri="{9D8B030D-6E8A-4147-A177-3AD203B41FA5}">
                      <a16:colId xmlns="" xmlns:a16="http://schemas.microsoft.com/office/drawing/2014/main" val="428015811"/>
                    </a:ext>
                  </a:extLst>
                </a:gridCol>
                <a:gridCol w="1259046">
                  <a:extLst>
                    <a:ext uri="{9D8B030D-6E8A-4147-A177-3AD203B41FA5}">
                      <a16:colId xmlns="" xmlns:a16="http://schemas.microsoft.com/office/drawing/2014/main" val="2528297751"/>
                    </a:ext>
                  </a:extLst>
                </a:gridCol>
              </a:tblGrid>
              <a:tr h="891085">
                <a:tc>
                  <a:txBody>
                    <a:bodyPr/>
                    <a:lstStyle/>
                    <a:p>
                      <a:pPr algn="ctr"/>
                      <a:r>
                        <a:rPr lang="zh-TW" altLang="en-US" sz="1900" b="1" dirty="0">
                          <a:solidFill>
                            <a:schemeClr val="tx1"/>
                          </a:solidFill>
                          <a:latin typeface="標楷體" panose="03000509000000000000" pitchFamily="65" charset="-120"/>
                          <a:ea typeface="標楷體" panose="03000509000000000000" pitchFamily="65" charset="-120"/>
                        </a:rPr>
                        <a:t>重大</a:t>
                      </a:r>
                      <a:endParaRPr lang="en-US" altLang="zh-TW" sz="1900" b="1" dirty="0">
                        <a:solidFill>
                          <a:schemeClr val="tx1"/>
                        </a:solidFill>
                        <a:latin typeface="標楷體" panose="03000509000000000000" pitchFamily="65" charset="-120"/>
                        <a:ea typeface="標楷體" panose="03000509000000000000" pitchFamily="65" charset="-120"/>
                      </a:endParaRPr>
                    </a:p>
                    <a:p>
                      <a:pPr algn="ctr"/>
                      <a:r>
                        <a:rPr lang="zh-TW" altLang="en-US" sz="1900" b="1" dirty="0">
                          <a:solidFill>
                            <a:schemeClr val="tx1"/>
                          </a:solidFill>
                          <a:latin typeface="標楷體" panose="03000509000000000000" pitchFamily="65" charset="-120"/>
                          <a:ea typeface="標楷體" panose="03000509000000000000" pitchFamily="65" charset="-120"/>
                        </a:rPr>
                        <a:t>疾病險</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15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chemeClr val="tx1"/>
                          </a:solidFill>
                          <a:latin typeface="標楷體" panose="03000509000000000000" pitchFamily="65" charset="-120"/>
                          <a:ea typeface="標楷體" panose="03000509000000000000" pitchFamily="65" charset="-120"/>
                        </a:rPr>
                        <a:t>30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algn="ctr"/>
                      <a:r>
                        <a:rPr lang="en-US" altLang="zh-TW" sz="2400" b="1" dirty="0">
                          <a:solidFill>
                            <a:schemeClr val="tx1"/>
                          </a:solidFill>
                          <a:latin typeface="標楷體" panose="03000509000000000000" pitchFamily="65" charset="-120"/>
                          <a:ea typeface="標楷體" panose="03000509000000000000" pitchFamily="65" charset="-120"/>
                        </a:rPr>
                        <a:t>50</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無</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chemeClr val="tx1"/>
                          </a:solidFill>
                          <a:latin typeface="標楷體" panose="03000509000000000000" pitchFamily="65" charset="-120"/>
                          <a:ea typeface="標楷體" panose="03000509000000000000" pitchFamily="65" charset="-120"/>
                        </a:rPr>
                        <a:t>  15</a:t>
                      </a:r>
                      <a:r>
                        <a:rPr lang="zh-TW" altLang="en-US" sz="2400" b="1" dirty="0">
                          <a:solidFill>
                            <a:schemeClr val="tx1"/>
                          </a:solidFill>
                          <a:latin typeface="標楷體" panose="03000509000000000000" pitchFamily="65" charset="-120"/>
                          <a:ea typeface="標楷體" panose="03000509000000000000" pitchFamily="65" charset="-120"/>
                        </a:rPr>
                        <a:t>萬</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無</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無</a:t>
                      </a:r>
                    </a:p>
                  </a:txBody>
                  <a:tcPr anchor="ctr">
                    <a:solidFill>
                      <a:schemeClr val="accent1">
                        <a:lumMod val="20000"/>
                        <a:lumOff val="80000"/>
                      </a:schemeClr>
                    </a:solidFill>
                  </a:tcPr>
                </a:tc>
                <a:extLst>
                  <a:ext uri="{0D108BD9-81ED-4DB2-BD59-A6C34878D82A}">
                    <a16:rowId xmlns="" xmlns:a16="http://schemas.microsoft.com/office/drawing/2014/main" val="2173829102"/>
                  </a:ext>
                </a:extLst>
              </a:tr>
              <a:tr h="891085">
                <a:tc>
                  <a:txBody>
                    <a:bodyPr/>
                    <a:lstStyle/>
                    <a:p>
                      <a:pPr algn="ctr"/>
                      <a:r>
                        <a:rPr lang="zh-TW" altLang="en-US" sz="2000" b="1" dirty="0">
                          <a:solidFill>
                            <a:schemeClr val="tx1"/>
                          </a:solidFill>
                          <a:latin typeface="標楷體" panose="03000509000000000000" pitchFamily="65" charset="-120"/>
                          <a:ea typeface="標楷體" panose="03000509000000000000" pitchFamily="65" charset="-120"/>
                        </a:rPr>
                        <a:t>方案</a:t>
                      </a:r>
                      <a:endParaRPr lang="en-US" altLang="zh-TW" sz="2000" b="1" dirty="0">
                        <a:solidFill>
                          <a:schemeClr val="tx1"/>
                        </a:solidFill>
                        <a:latin typeface="標楷體" panose="03000509000000000000" pitchFamily="65" charset="-120"/>
                        <a:ea typeface="標楷體" panose="03000509000000000000" pitchFamily="65" charset="-120"/>
                      </a:endParaRPr>
                    </a:p>
                    <a:p>
                      <a:pPr algn="ctr"/>
                      <a:r>
                        <a:rPr lang="zh-TW" altLang="en-US" sz="2000" b="1" dirty="0">
                          <a:solidFill>
                            <a:schemeClr val="tx1"/>
                          </a:solidFill>
                          <a:latin typeface="標楷體" panose="03000509000000000000" pitchFamily="65" charset="-120"/>
                          <a:ea typeface="標楷體" panose="03000509000000000000" pitchFamily="65" charset="-120"/>
                        </a:rPr>
                        <a:t>等級</a:t>
                      </a:r>
                    </a:p>
                  </a:txBody>
                  <a:tcPr anchor="ctr">
                    <a:solidFill>
                      <a:schemeClr val="accent1">
                        <a:lumMod val="20000"/>
                        <a:lumOff val="80000"/>
                      </a:schemeClr>
                    </a:solidFill>
                  </a:tcPr>
                </a:tc>
                <a:tc>
                  <a:txBody>
                    <a:bodyPr/>
                    <a:lstStyle/>
                    <a:p>
                      <a:pPr algn="ctr"/>
                      <a:r>
                        <a:rPr lang="en-US" altLang="zh-TW" sz="2000" b="1" dirty="0">
                          <a:solidFill>
                            <a:schemeClr val="tx1"/>
                          </a:solidFill>
                          <a:latin typeface="標楷體" panose="03000509000000000000" pitchFamily="65" charset="-120"/>
                          <a:ea typeface="標楷體" panose="03000509000000000000" pitchFamily="65" charset="-120"/>
                        </a:rPr>
                        <a:t>A-1</a:t>
                      </a:r>
                    </a:p>
                    <a:p>
                      <a:pPr algn="ctr"/>
                      <a:r>
                        <a:rPr lang="zh-TW" altLang="en-US" sz="2000" b="1" dirty="0">
                          <a:solidFill>
                            <a:schemeClr val="tx1"/>
                          </a:solidFill>
                          <a:latin typeface="標楷體" panose="03000509000000000000" pitchFamily="65" charset="-120"/>
                          <a:ea typeface="標楷體" panose="03000509000000000000" pitchFamily="65" charset="-120"/>
                        </a:rPr>
                        <a:t>等級</a:t>
                      </a:r>
                    </a:p>
                  </a:txBody>
                  <a:tcPr anchor="ctr">
                    <a:solidFill>
                      <a:schemeClr val="accent1">
                        <a:lumMod val="20000"/>
                        <a:lumOff val="80000"/>
                      </a:schemeClr>
                    </a:solidFill>
                  </a:tcPr>
                </a:tc>
                <a:tc>
                  <a:txBody>
                    <a:bodyPr/>
                    <a:lstStyle/>
                    <a:p>
                      <a:pPr algn="ctr"/>
                      <a:r>
                        <a:rPr lang="en-US" altLang="zh-TW" sz="2000" b="1" kern="1200" dirty="0">
                          <a:solidFill>
                            <a:schemeClr val="tx1"/>
                          </a:solidFill>
                          <a:latin typeface="標楷體" panose="03000509000000000000" pitchFamily="65" charset="-120"/>
                          <a:ea typeface="標楷體" panose="03000509000000000000" pitchFamily="65" charset="-120"/>
                          <a:cs typeface="+mn-cs"/>
                        </a:rPr>
                        <a:t>B-1</a:t>
                      </a:r>
                    </a:p>
                    <a:p>
                      <a:pPr algn="ctr"/>
                      <a:r>
                        <a:rPr lang="zh-TW" altLang="en-US" sz="2000" b="1" kern="1200" dirty="0">
                          <a:solidFill>
                            <a:schemeClr val="tx1"/>
                          </a:solidFill>
                          <a:latin typeface="標楷體" panose="03000509000000000000" pitchFamily="65" charset="-120"/>
                          <a:ea typeface="標楷體" panose="03000509000000000000" pitchFamily="65" charset="-120"/>
                          <a:cs typeface="+mn-cs"/>
                        </a:rPr>
                        <a:t>等級</a:t>
                      </a:r>
                    </a:p>
                  </a:txBody>
                  <a:tcPr anchor="ctr">
                    <a:solidFill>
                      <a:schemeClr val="accent1">
                        <a:lumMod val="20000"/>
                        <a:lumOff val="80000"/>
                      </a:schemeClr>
                    </a:solidFill>
                  </a:tcPr>
                </a:tc>
                <a:tc>
                  <a:txBody>
                    <a:bodyPr/>
                    <a:lstStyle/>
                    <a:p>
                      <a:pPr algn="ctr"/>
                      <a:r>
                        <a:rPr lang="en-US" altLang="zh-TW" sz="2000" b="1" kern="1200" dirty="0">
                          <a:solidFill>
                            <a:schemeClr val="tx1"/>
                          </a:solidFill>
                          <a:latin typeface="標楷體" panose="03000509000000000000" pitchFamily="65" charset="-120"/>
                          <a:ea typeface="標楷體" panose="03000509000000000000" pitchFamily="65" charset="-120"/>
                          <a:cs typeface="+mn-cs"/>
                        </a:rPr>
                        <a:t>C-1</a:t>
                      </a:r>
                    </a:p>
                    <a:p>
                      <a:pPr algn="ctr"/>
                      <a:r>
                        <a:rPr lang="zh-TW" altLang="en-US" sz="2000" b="1" kern="1200" dirty="0">
                          <a:solidFill>
                            <a:schemeClr val="tx1"/>
                          </a:solidFill>
                          <a:latin typeface="標楷體" panose="03000509000000000000" pitchFamily="65" charset="-120"/>
                          <a:ea typeface="標楷體" panose="03000509000000000000" pitchFamily="65" charset="-120"/>
                          <a:cs typeface="+mn-cs"/>
                        </a:rPr>
                        <a:t>等級</a:t>
                      </a:r>
                    </a:p>
                  </a:txBody>
                  <a:tcPr anchor="ctr">
                    <a:solidFill>
                      <a:schemeClr val="accent1">
                        <a:lumMod val="20000"/>
                        <a:lumOff val="80000"/>
                      </a:schemeClr>
                    </a:solidFill>
                  </a:tcPr>
                </a:tc>
                <a:tc>
                  <a:txBody>
                    <a:bodyPr/>
                    <a:lstStyle/>
                    <a:p>
                      <a:pPr algn="ctr"/>
                      <a:endParaRPr lang="zh-TW" altLang="en-US" sz="2400" b="1" kern="1200" dirty="0">
                        <a:solidFill>
                          <a:schemeClr val="tx1"/>
                        </a:solidFill>
                        <a:latin typeface="標楷體" panose="03000509000000000000" pitchFamily="65" charset="-120"/>
                        <a:ea typeface="標楷體" panose="03000509000000000000" pitchFamily="65" charset="-120"/>
                        <a:cs typeface="+mn-cs"/>
                      </a:endParaRPr>
                    </a:p>
                  </a:txBody>
                  <a:tcPr anchor="ctr">
                    <a:solidFill>
                      <a:schemeClr val="accent1">
                        <a:lumMod val="20000"/>
                        <a:lumOff val="80000"/>
                      </a:schemeClr>
                    </a:solidFill>
                  </a:tcPr>
                </a:tc>
                <a:tc>
                  <a:txBody>
                    <a:bodyPr/>
                    <a:lstStyle/>
                    <a:p>
                      <a:pPr algn="ctr"/>
                      <a:r>
                        <a:rPr lang="en-US" altLang="zh-TW" sz="2000" b="1" kern="1200" dirty="0">
                          <a:solidFill>
                            <a:schemeClr val="tx1"/>
                          </a:solidFill>
                          <a:latin typeface="標楷體" panose="03000509000000000000" pitchFamily="65" charset="-120"/>
                          <a:ea typeface="標楷體" panose="03000509000000000000" pitchFamily="65" charset="-120"/>
                          <a:cs typeface="+mn-cs"/>
                        </a:rPr>
                        <a:t>E-1</a:t>
                      </a:r>
                      <a:r>
                        <a:rPr lang="zh-TW" altLang="en-US" sz="2000" b="1" kern="1200" dirty="0">
                          <a:solidFill>
                            <a:schemeClr val="tx1"/>
                          </a:solidFill>
                          <a:latin typeface="標楷體" panose="03000509000000000000" pitchFamily="65" charset="-120"/>
                          <a:ea typeface="標楷體" panose="03000509000000000000" pitchFamily="65" charset="-120"/>
                          <a:cs typeface="+mn-cs"/>
                        </a:rPr>
                        <a:t>等級</a:t>
                      </a: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tc>
                  <a:txBody>
                    <a:bodyPr/>
                    <a:lstStyle/>
                    <a:p>
                      <a:pPr algn="ct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solidFill>
                      <a:schemeClr val="accent1">
                        <a:lumMod val="20000"/>
                        <a:lumOff val="80000"/>
                      </a:schemeClr>
                    </a:solidFill>
                  </a:tcPr>
                </a:tc>
                <a:extLst>
                  <a:ext uri="{0D108BD9-81ED-4DB2-BD59-A6C34878D82A}">
                    <a16:rowId xmlns="" xmlns:a16="http://schemas.microsoft.com/office/drawing/2014/main" val="3182282350"/>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899147729"/>
              </p:ext>
            </p:extLst>
          </p:nvPr>
        </p:nvGraphicFramePr>
        <p:xfrm>
          <a:off x="1000800" y="4575439"/>
          <a:ext cx="10103469" cy="711785"/>
        </p:xfrm>
        <a:graphic>
          <a:graphicData uri="http://schemas.openxmlformats.org/drawingml/2006/table">
            <a:tbl>
              <a:tblPr>
                <a:noFill/>
              </a:tblPr>
              <a:tblGrid>
                <a:gridCol w="1069196">
                  <a:extLst>
                    <a:ext uri="{9D8B030D-6E8A-4147-A177-3AD203B41FA5}">
                      <a16:colId xmlns="" xmlns:a16="http://schemas.microsoft.com/office/drawing/2014/main" val="3781720209"/>
                    </a:ext>
                  </a:extLst>
                </a:gridCol>
                <a:gridCol w="1203174">
                  <a:extLst>
                    <a:ext uri="{9D8B030D-6E8A-4147-A177-3AD203B41FA5}">
                      <a16:colId xmlns="" xmlns:a16="http://schemas.microsoft.com/office/drawing/2014/main" val="1109523655"/>
                    </a:ext>
                  </a:extLst>
                </a:gridCol>
                <a:gridCol w="1254268">
                  <a:extLst>
                    <a:ext uri="{9D8B030D-6E8A-4147-A177-3AD203B41FA5}">
                      <a16:colId xmlns="" xmlns:a16="http://schemas.microsoft.com/office/drawing/2014/main" val="3366552410"/>
                    </a:ext>
                  </a:extLst>
                </a:gridCol>
                <a:gridCol w="1366368">
                  <a:extLst>
                    <a:ext uri="{9D8B030D-6E8A-4147-A177-3AD203B41FA5}">
                      <a16:colId xmlns="" xmlns:a16="http://schemas.microsoft.com/office/drawing/2014/main" val="3942687826"/>
                    </a:ext>
                  </a:extLst>
                </a:gridCol>
                <a:gridCol w="1330859">
                  <a:extLst>
                    <a:ext uri="{9D8B030D-6E8A-4147-A177-3AD203B41FA5}">
                      <a16:colId xmlns="" xmlns:a16="http://schemas.microsoft.com/office/drawing/2014/main" val="3340788517"/>
                    </a:ext>
                  </a:extLst>
                </a:gridCol>
                <a:gridCol w="1298081">
                  <a:extLst>
                    <a:ext uri="{9D8B030D-6E8A-4147-A177-3AD203B41FA5}">
                      <a16:colId xmlns="" xmlns:a16="http://schemas.microsoft.com/office/drawing/2014/main" val="1856632412"/>
                    </a:ext>
                  </a:extLst>
                </a:gridCol>
                <a:gridCol w="1321572">
                  <a:extLst>
                    <a:ext uri="{9D8B030D-6E8A-4147-A177-3AD203B41FA5}">
                      <a16:colId xmlns="" xmlns:a16="http://schemas.microsoft.com/office/drawing/2014/main" val="2519558654"/>
                    </a:ext>
                  </a:extLst>
                </a:gridCol>
                <a:gridCol w="1259951">
                  <a:extLst>
                    <a:ext uri="{9D8B030D-6E8A-4147-A177-3AD203B41FA5}">
                      <a16:colId xmlns="" xmlns:a16="http://schemas.microsoft.com/office/drawing/2014/main" val="2127525032"/>
                    </a:ext>
                  </a:extLst>
                </a:gridCol>
              </a:tblGrid>
              <a:tr h="711785">
                <a:tc>
                  <a:txBody>
                    <a:bodyPr/>
                    <a:lstStyle/>
                    <a:p>
                      <a:pPr marL="0" marR="0" lvl="0" indent="0" algn="ctr" rtl="0">
                        <a:lnSpc>
                          <a:spcPct val="100000"/>
                        </a:lnSpc>
                        <a:spcBef>
                          <a:spcPts val="0"/>
                        </a:spcBef>
                        <a:spcAft>
                          <a:spcPts val="0"/>
                        </a:spcAft>
                        <a:buClr>
                          <a:schemeClr val="dk1"/>
                        </a:buClr>
                        <a:buSzPts val="2400"/>
                        <a:buFont typeface="Microsoft JhengHei"/>
                        <a:buNone/>
                      </a:pPr>
                      <a:r>
                        <a:rPr lang="en-US" sz="1600" b="1" i="0" u="none" dirty="0" err="1">
                          <a:solidFill>
                            <a:srgbClr val="FF0000"/>
                          </a:solidFill>
                          <a:latin typeface="標楷體" panose="03000509000000000000" pitchFamily="65" charset="-120"/>
                          <a:ea typeface="標楷體" panose="03000509000000000000" pitchFamily="65" charset="-120"/>
                          <a:cs typeface="Microsoft JhengHei"/>
                          <a:sym typeface="Microsoft JhengHei"/>
                        </a:rPr>
                        <a:t>月保費</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494</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962</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1639</a:t>
                      </a:r>
                      <a:r>
                        <a:rPr 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a:t>
                      </a:r>
                      <a:r>
                        <a:rPr lang="zh-TW" alt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人</a:t>
                      </a: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Microsoft JhengHei"/>
                        <a:buNone/>
                        <a:tabLst/>
                        <a:defRPr/>
                      </a:pP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375</a:t>
                      </a:r>
                      <a:r>
                        <a:rPr lang="zh-TW" alt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元</a:t>
                      </a:r>
                      <a:r>
                        <a:rPr lang="en-US" altLang="zh-TW"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sz="1800" b="1" i="0" u="none" dirty="0">
                          <a:solidFill>
                            <a:srgbClr val="FF0000"/>
                          </a:solidFill>
                          <a:latin typeface="標楷體" panose="03000509000000000000" pitchFamily="65" charset="-120"/>
                          <a:ea typeface="標楷體" panose="03000509000000000000" pitchFamily="65" charset="-120"/>
                          <a:cs typeface="Microsoft JhengHei"/>
                          <a:sym typeface="Microsoft JhengHei"/>
                        </a:rPr>
                        <a:t>戶</a:t>
                      </a:r>
                      <a:endParaRPr lang="zh-TW" altLang="en-US" sz="18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2800"/>
                        <a:buFont typeface="Microsoft JhengHei"/>
                        <a:buNone/>
                      </a:pPr>
                      <a:endParaRPr sz="1200" dirty="0">
                        <a:solidFill>
                          <a:srgbClr val="FF0000"/>
                        </a:solidFill>
                        <a:latin typeface="標楷體" panose="03000509000000000000" pitchFamily="65" charset="-120"/>
                        <a:ea typeface="標楷體" panose="03000509000000000000" pitchFamily="65" charset="-120"/>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6">
                        <a:lumMod val="40000"/>
                        <a:lumOff val="60000"/>
                      </a:schemeClr>
                    </a:solidFill>
                  </a:tcPr>
                </a:tc>
                <a:extLst>
                  <a:ext uri="{0D108BD9-81ED-4DB2-BD59-A6C34878D82A}">
                    <a16:rowId xmlns="" xmlns:a16="http://schemas.microsoft.com/office/drawing/2014/main" val="898354732"/>
                  </a:ext>
                </a:extLst>
              </a:tr>
            </a:tbl>
          </a:graphicData>
        </a:graphic>
      </p:graphicFrame>
      <p:graphicFrame>
        <p:nvGraphicFramePr>
          <p:cNvPr id="11" name="表格 10">
            <a:extLst>
              <a:ext uri="{FF2B5EF4-FFF2-40B4-BE49-F238E27FC236}">
                <a16:creationId xmlns="" xmlns:a16="http://schemas.microsoft.com/office/drawing/2014/main" id="{0B43450B-37B1-B800-7D1F-043883025A0E}"/>
              </a:ext>
            </a:extLst>
          </p:cNvPr>
          <p:cNvGraphicFramePr>
            <a:graphicFrameLocks noGrp="1"/>
          </p:cNvGraphicFramePr>
          <p:nvPr>
            <p:extLst>
              <p:ext uri="{D42A27DB-BD31-4B8C-83A1-F6EECF244321}">
                <p14:modId xmlns:p14="http://schemas.microsoft.com/office/powerpoint/2010/main" val="3157760330"/>
              </p:ext>
            </p:extLst>
          </p:nvPr>
        </p:nvGraphicFramePr>
        <p:xfrm>
          <a:off x="1005321" y="1789652"/>
          <a:ext cx="10098328" cy="998815"/>
        </p:xfrm>
        <a:graphic>
          <a:graphicData uri="http://schemas.openxmlformats.org/drawingml/2006/table">
            <a:tbl>
              <a:tblPr firstRow="1" bandRow="1">
                <a:tableStyleId>{5C22544A-7EE6-4342-B048-85BDC9FD1C3A}</a:tableStyleId>
              </a:tblPr>
              <a:tblGrid>
                <a:gridCol w="1070580">
                  <a:extLst>
                    <a:ext uri="{9D8B030D-6E8A-4147-A177-3AD203B41FA5}">
                      <a16:colId xmlns="" xmlns:a16="http://schemas.microsoft.com/office/drawing/2014/main" val="1638565671"/>
                    </a:ext>
                  </a:extLst>
                </a:gridCol>
                <a:gridCol w="1196021">
                  <a:extLst>
                    <a:ext uri="{9D8B030D-6E8A-4147-A177-3AD203B41FA5}">
                      <a16:colId xmlns="" xmlns:a16="http://schemas.microsoft.com/office/drawing/2014/main" val="1988403094"/>
                    </a:ext>
                  </a:extLst>
                </a:gridCol>
                <a:gridCol w="1258346">
                  <a:extLst>
                    <a:ext uri="{9D8B030D-6E8A-4147-A177-3AD203B41FA5}">
                      <a16:colId xmlns="" xmlns:a16="http://schemas.microsoft.com/office/drawing/2014/main" val="2717173837"/>
                    </a:ext>
                  </a:extLst>
                </a:gridCol>
                <a:gridCol w="1372591">
                  <a:extLst>
                    <a:ext uri="{9D8B030D-6E8A-4147-A177-3AD203B41FA5}">
                      <a16:colId xmlns="" xmlns:a16="http://schemas.microsoft.com/office/drawing/2014/main" val="1502286029"/>
                    </a:ext>
                  </a:extLst>
                </a:gridCol>
                <a:gridCol w="1301099">
                  <a:extLst>
                    <a:ext uri="{9D8B030D-6E8A-4147-A177-3AD203B41FA5}">
                      <a16:colId xmlns="" xmlns:a16="http://schemas.microsoft.com/office/drawing/2014/main" val="691573997"/>
                    </a:ext>
                  </a:extLst>
                </a:gridCol>
                <a:gridCol w="1319883">
                  <a:extLst>
                    <a:ext uri="{9D8B030D-6E8A-4147-A177-3AD203B41FA5}">
                      <a16:colId xmlns="" xmlns:a16="http://schemas.microsoft.com/office/drawing/2014/main" val="1341529862"/>
                    </a:ext>
                  </a:extLst>
                </a:gridCol>
                <a:gridCol w="1321462">
                  <a:extLst>
                    <a:ext uri="{9D8B030D-6E8A-4147-A177-3AD203B41FA5}">
                      <a16:colId xmlns="" xmlns:a16="http://schemas.microsoft.com/office/drawing/2014/main" val="4040162820"/>
                    </a:ext>
                  </a:extLst>
                </a:gridCol>
                <a:gridCol w="1258346">
                  <a:extLst>
                    <a:ext uri="{9D8B030D-6E8A-4147-A177-3AD203B41FA5}">
                      <a16:colId xmlns="" xmlns:a16="http://schemas.microsoft.com/office/drawing/2014/main" val="4146798124"/>
                    </a:ext>
                  </a:extLst>
                </a:gridCol>
              </a:tblGrid>
              <a:tr h="998815">
                <a:tc>
                  <a:txBody>
                    <a:bodyPr/>
                    <a:lstStyle/>
                    <a:p>
                      <a:pPr algn="ctr"/>
                      <a:r>
                        <a:rPr lang="zh-TW" sz="1800" b="1" kern="100" dirty="0">
                          <a:effectLst/>
                          <a:latin typeface="標楷體" panose="03000509000000000000" pitchFamily="65" charset="-120"/>
                          <a:ea typeface="標楷體" panose="03000509000000000000" pitchFamily="65" charset="-120"/>
                        </a:rPr>
                        <a:t>保障</a:t>
                      </a:r>
                    </a:p>
                    <a:p>
                      <a:pPr algn="ctr"/>
                      <a:r>
                        <a:rPr lang="zh-TW" sz="1800" b="1" kern="100" dirty="0">
                          <a:effectLst/>
                          <a:latin typeface="標楷體" panose="03000509000000000000" pitchFamily="65" charset="-120"/>
                          <a:ea typeface="標楷體" panose="03000509000000000000" pitchFamily="65" charset="-120"/>
                        </a:rPr>
                        <a:t>項目</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(A</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(B</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(C</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員工</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endParaRPr>
                    </a:p>
                    <a:p>
                      <a:pPr algn="ctr"/>
                      <a:r>
                        <a:rPr lang="zh-TW" sz="1800" b="1" kern="100" dirty="0">
                          <a:effectLst/>
                          <a:latin typeface="標楷體" panose="03000509000000000000" pitchFamily="65" charset="-120"/>
                          <a:ea typeface="標楷體" panose="03000509000000000000" pitchFamily="65" charset="-120"/>
                        </a:rPr>
                        <a:t>配偶</a:t>
                      </a:r>
                    </a:p>
                    <a:p>
                      <a:pPr algn="ctr"/>
                      <a:r>
                        <a:rPr lang="en-US" sz="1800" b="1" kern="100" dirty="0">
                          <a:effectLst/>
                          <a:latin typeface="標楷體" panose="03000509000000000000" pitchFamily="65" charset="-120"/>
                          <a:ea typeface="標楷體" panose="03000509000000000000" pitchFamily="65" charset="-120"/>
                        </a:rPr>
                        <a:t>(D</a:t>
                      </a:r>
                      <a:r>
                        <a:rPr lang="zh-TW" sz="1800" b="1" kern="100" dirty="0">
                          <a:effectLst/>
                          <a:latin typeface="標楷體" panose="03000509000000000000" pitchFamily="65" charset="-120"/>
                          <a:ea typeface="標楷體" panose="03000509000000000000" pitchFamily="65" charset="-120"/>
                        </a:rPr>
                        <a:t>等級</a:t>
                      </a:r>
                      <a:r>
                        <a:rPr lang="en-US" sz="1800" b="1" kern="100" dirty="0">
                          <a:effectLst/>
                          <a:latin typeface="標楷體" panose="03000509000000000000" pitchFamily="65" charset="-120"/>
                          <a:ea typeface="標楷體" panose="03000509000000000000" pitchFamily="65" charset="-12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800" b="1" kern="100" dirty="0">
                          <a:effectLst/>
                          <a:latin typeface="標楷體" panose="03000509000000000000" pitchFamily="65" charset="-120"/>
                          <a:ea typeface="標楷體" panose="03000509000000000000" pitchFamily="65" charset="-120"/>
                        </a:rPr>
                        <a:t>子女</a:t>
                      </a:r>
                      <a:endParaRPr lang="en-US" altLang="zh-TW" sz="1800" b="1" kern="100" dirty="0">
                        <a:effectLst/>
                        <a:latin typeface="標楷體" panose="03000509000000000000" pitchFamily="65" charset="-120"/>
                        <a:ea typeface="標楷體" panose="03000509000000000000" pitchFamily="65" charset="-120"/>
                      </a:endParaRPr>
                    </a:p>
                    <a:p>
                      <a:pPr algn="ct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(E</a:t>
                      </a:r>
                      <a:r>
                        <a:rPr lang="zh-TW" alt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等級</a:t>
                      </a:r>
                      <a:r>
                        <a:rPr lang="en-US" altLang="zh-TW" sz="1800" b="1"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700" b="1" kern="100" dirty="0">
                          <a:effectLst/>
                          <a:latin typeface="標楷體" panose="03000509000000000000" pitchFamily="65" charset="-120"/>
                          <a:ea typeface="標楷體" panose="03000509000000000000" pitchFamily="65" charset="-120"/>
                        </a:rPr>
                        <a:t>員工父母</a:t>
                      </a:r>
                    </a:p>
                    <a:p>
                      <a:pPr algn="ctr"/>
                      <a:r>
                        <a:rPr lang="zh-TW" sz="1700" b="1" kern="100" dirty="0">
                          <a:effectLst/>
                          <a:latin typeface="標楷體" panose="03000509000000000000" pitchFamily="65" charset="-120"/>
                          <a:ea typeface="標楷體" panose="03000509000000000000" pitchFamily="65" charset="-120"/>
                        </a:rPr>
                        <a:t>配偶父母</a:t>
                      </a:r>
                    </a:p>
                    <a:p>
                      <a:pPr algn="ctr"/>
                      <a:r>
                        <a:rPr lang="en-US" sz="1700" b="1" kern="100" dirty="0">
                          <a:effectLst/>
                          <a:latin typeface="標楷體" panose="03000509000000000000" pitchFamily="65" charset="-120"/>
                          <a:ea typeface="標楷體" panose="03000509000000000000" pitchFamily="65" charset="-120"/>
                        </a:rPr>
                        <a:t>(F</a:t>
                      </a:r>
                      <a:r>
                        <a:rPr lang="zh-TW" sz="1700" b="1" kern="100" dirty="0">
                          <a:effectLst/>
                          <a:latin typeface="標楷體" panose="03000509000000000000" pitchFamily="65" charset="-120"/>
                          <a:ea typeface="標楷體" panose="03000509000000000000" pitchFamily="65" charset="-120"/>
                        </a:rPr>
                        <a:t>等級</a:t>
                      </a:r>
                      <a:r>
                        <a:rPr lang="en-US" sz="1700" b="1" kern="100" dirty="0">
                          <a:effectLst/>
                          <a:latin typeface="標楷體" panose="03000509000000000000" pitchFamily="65" charset="-120"/>
                          <a:ea typeface="標楷體" panose="03000509000000000000" pitchFamily="65" charset="-120"/>
                        </a:rPr>
                        <a:t>)</a:t>
                      </a:r>
                      <a:endParaRPr lang="zh-TW" sz="17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tc>
                  <a:txBody>
                    <a:bodyPr/>
                    <a:lstStyle/>
                    <a:p>
                      <a:pPr algn="ctr"/>
                      <a:r>
                        <a:rPr lang="zh-TW" sz="1600" b="1" kern="100" dirty="0">
                          <a:effectLst/>
                          <a:latin typeface="標楷體" panose="03000509000000000000" pitchFamily="65" charset="-120"/>
                          <a:ea typeface="標楷體" panose="03000509000000000000" pitchFamily="65" charset="-120"/>
                        </a:rPr>
                        <a:t>員工父母</a:t>
                      </a:r>
                    </a:p>
                    <a:p>
                      <a:pPr algn="ctr"/>
                      <a:r>
                        <a:rPr lang="zh-TW" sz="1600" b="1" kern="100" dirty="0">
                          <a:effectLst/>
                          <a:latin typeface="標楷體" panose="03000509000000000000" pitchFamily="65" charset="-120"/>
                          <a:ea typeface="標楷體" panose="03000509000000000000" pitchFamily="65" charset="-120"/>
                        </a:rPr>
                        <a:t>配偶父母</a:t>
                      </a:r>
                    </a:p>
                    <a:p>
                      <a:pPr algn="ctr"/>
                      <a:r>
                        <a:rPr lang="en-US" sz="1600" b="1" kern="100" dirty="0">
                          <a:effectLst/>
                          <a:latin typeface="標楷體" panose="03000509000000000000" pitchFamily="65" charset="-120"/>
                          <a:ea typeface="標楷體" panose="03000509000000000000" pitchFamily="65" charset="-120"/>
                        </a:rPr>
                        <a:t>(G</a:t>
                      </a:r>
                      <a:r>
                        <a:rPr lang="zh-TW" sz="1600" b="1" kern="100" dirty="0">
                          <a:effectLst/>
                          <a:latin typeface="標楷體" panose="03000509000000000000" pitchFamily="65" charset="-120"/>
                          <a:ea typeface="標楷體" panose="03000509000000000000" pitchFamily="65" charset="-120"/>
                        </a:rPr>
                        <a:t>等級</a:t>
                      </a:r>
                      <a:r>
                        <a:rPr lang="en-US" sz="1600" b="1" kern="100" dirty="0">
                          <a:effectLst/>
                          <a:latin typeface="標楷體" panose="03000509000000000000" pitchFamily="65" charset="-120"/>
                          <a:ea typeface="標楷體" panose="03000509000000000000" pitchFamily="65" charset="-12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88725" marR="88725" marT="44363" marB="44363" anchor="ctr"/>
                </a:tc>
                <a:extLst>
                  <a:ext uri="{0D108BD9-81ED-4DB2-BD59-A6C34878D82A}">
                    <a16:rowId xmlns="" xmlns:a16="http://schemas.microsoft.com/office/drawing/2014/main" val="1592464644"/>
                  </a:ext>
                </a:extLst>
              </a:tr>
            </a:tbl>
          </a:graphicData>
        </a:graphic>
      </p:graphicFrame>
      <p:sp>
        <p:nvSpPr>
          <p:cNvPr id="17" name="矩形 16"/>
          <p:cNvSpPr/>
          <p:nvPr/>
        </p:nvSpPr>
        <p:spPr>
          <a:xfrm>
            <a:off x="1676616" y="5261129"/>
            <a:ext cx="8729979" cy="1574149"/>
          </a:xfrm>
          <a:prstGeom prst="rect">
            <a:avLst/>
          </a:prstGeom>
        </p:spPr>
        <p:txBody>
          <a:bodyPr wrap="square">
            <a:spAutoFit/>
          </a:bodyPr>
          <a:lstStyle/>
          <a:p>
            <a:pPr lvl="0">
              <a:lnSpc>
                <a:spcPct val="107142"/>
              </a:lnSpc>
              <a:buClr>
                <a:schemeClr val="dk1"/>
              </a:buClr>
              <a:buSzPts val="2800"/>
            </a:pPr>
            <a:r>
              <a:rPr lang="zh-TW" altLang="en-US" b="1" dirty="0">
                <a:solidFill>
                  <a:schemeClr val="dk1"/>
                </a:solidFill>
                <a:latin typeface="標楷體" panose="03000509000000000000" pitchFamily="65" charset="-120"/>
                <a:ea typeface="標楷體" panose="03000509000000000000" pitchFamily="65" charset="-120"/>
                <a:cs typeface="Microsoft JhengHei"/>
                <a:sym typeface="Microsoft JhengHei"/>
              </a:rPr>
              <a:t>重大疾病</a:t>
            </a:r>
            <a:endParaRPr lang="en-US" altLang="zh-TW" b="1" dirty="0">
              <a:solidFill>
                <a:schemeClr val="dk1"/>
              </a:solidFill>
              <a:latin typeface="標楷體" panose="03000509000000000000" pitchFamily="65" charset="-120"/>
              <a:ea typeface="標楷體" panose="03000509000000000000" pitchFamily="65" charset="-120"/>
              <a:cs typeface="Microsoft JhengHei"/>
              <a:sym typeface="Microsoft JhengHei"/>
            </a:endParaRPr>
          </a:p>
          <a:p>
            <a:pPr lvl="0">
              <a:lnSpc>
                <a:spcPct val="107142"/>
              </a:lnSpc>
              <a:buClr>
                <a:schemeClr val="dk1"/>
              </a:buClr>
              <a:buSzPts val="2800"/>
            </a:pPr>
            <a:r>
              <a:rPr lang="zh-TW" altLang="en-US" b="1" dirty="0">
                <a:solidFill>
                  <a:schemeClr val="dk1"/>
                </a:solidFill>
                <a:latin typeface="標楷體" panose="03000509000000000000" pitchFamily="65" charset="-120"/>
                <a:ea typeface="標楷體" panose="03000509000000000000" pitchFamily="65" charset="-120"/>
                <a:sym typeface="Microsoft JhengHei"/>
              </a:rPr>
              <a:t>等待期：</a:t>
            </a:r>
            <a:r>
              <a:rPr lang="en-US" altLang="zh-TW" b="1" dirty="0">
                <a:solidFill>
                  <a:schemeClr val="dk1"/>
                </a:solidFill>
                <a:latin typeface="標楷體" panose="03000509000000000000" pitchFamily="65" charset="-120"/>
                <a:ea typeface="標楷體" panose="03000509000000000000" pitchFamily="65" charset="-120"/>
                <a:sym typeface="Microsoft JhengHei"/>
              </a:rPr>
              <a:t>30</a:t>
            </a:r>
            <a:r>
              <a:rPr lang="zh-TW" altLang="en-US" b="1" dirty="0">
                <a:solidFill>
                  <a:schemeClr val="dk1"/>
                </a:solidFill>
                <a:latin typeface="標楷體" panose="03000509000000000000" pitchFamily="65" charset="-120"/>
                <a:ea typeface="標楷體" panose="03000509000000000000" pitchFamily="65" charset="-120"/>
                <a:sym typeface="Microsoft JhengHei"/>
              </a:rPr>
              <a:t>日</a:t>
            </a:r>
            <a:endParaRPr lang="zh-TW" altLang="en-US" dirty="0">
              <a:latin typeface="標楷體" panose="03000509000000000000" pitchFamily="65" charset="-120"/>
              <a:ea typeface="標楷體" panose="03000509000000000000" pitchFamily="65" charset="-120"/>
            </a:endParaRPr>
          </a:p>
          <a:p>
            <a:pPr lvl="0">
              <a:lnSpc>
                <a:spcPct val="107142"/>
              </a:lnSpc>
              <a:buClr>
                <a:schemeClr val="dk1"/>
              </a:buClr>
              <a:buSzPts val="2800"/>
            </a:pP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經醫院診斷確定初次罹患：</a:t>
            </a:r>
            <a:endParaRPr lang="en-US" altLang="zh-TW" dirty="0">
              <a:solidFill>
                <a:schemeClr val="dk1"/>
              </a:solidFill>
              <a:latin typeface="標楷體" panose="03000509000000000000" pitchFamily="65" charset="-120"/>
              <a:ea typeface="標楷體" panose="03000509000000000000" pitchFamily="65" charset="-120"/>
              <a:cs typeface="Microsoft JhengHei"/>
              <a:sym typeface="Microsoft JhengHei"/>
            </a:endParaRPr>
          </a:p>
          <a:p>
            <a:pPr lvl="0">
              <a:lnSpc>
                <a:spcPct val="107142"/>
              </a:lnSpc>
              <a:buClr>
                <a:schemeClr val="dk1"/>
              </a:buClr>
              <a:buSzPts val="2800"/>
            </a:pP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癌症</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rgbClr val="FF0000"/>
                </a:solidFill>
                <a:latin typeface="標楷體" panose="03000509000000000000" pitchFamily="65" charset="-120"/>
                <a:ea typeface="標楷體" panose="03000509000000000000" pitchFamily="65" charset="-120"/>
                <a:cs typeface="Microsoft JhengHei"/>
                <a:sym typeface="Microsoft JhengHei"/>
              </a:rPr>
              <a:t>重度</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 、急性心肌梗塞</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rgbClr val="FF0000"/>
                </a:solidFill>
                <a:latin typeface="標楷體" panose="03000509000000000000" pitchFamily="65" charset="-120"/>
                <a:ea typeface="標楷體" panose="03000509000000000000" pitchFamily="65" charset="-120"/>
                <a:cs typeface="Microsoft JhengHei"/>
                <a:sym typeface="Microsoft JhengHei"/>
              </a:rPr>
              <a:t>重度</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、冠狀動脈繞道手術 </a:t>
            </a:r>
            <a:r>
              <a:rPr lang="en-US" altLang="zh-TW" dirty="0">
                <a:solidFill>
                  <a:schemeClr val="dk1"/>
                </a:solidFill>
                <a:latin typeface="標楷體" panose="03000509000000000000" pitchFamily="65" charset="-120"/>
                <a:ea typeface="標楷體" panose="03000509000000000000" pitchFamily="65" charset="-120"/>
                <a:cs typeface="Microsoft JhengHei"/>
                <a:sym typeface="Microsoft JhengHei"/>
              </a:rPr>
              <a:t>(90</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天觀察期</a:t>
            </a:r>
            <a:r>
              <a:rPr lang="en-US" altLang="zh-TW" dirty="0">
                <a:solidFill>
                  <a:schemeClr val="dk1"/>
                </a:solidFill>
                <a:latin typeface="標楷體" panose="03000509000000000000" pitchFamily="65" charset="-120"/>
                <a:ea typeface="標楷體" panose="03000509000000000000" pitchFamily="65" charset="-120"/>
                <a:cs typeface="Microsoft JhengHei"/>
                <a:sym typeface="Microsoft JhengHei"/>
              </a:rPr>
              <a:t>) </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、腦中風後障礙</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rgbClr val="FF0000"/>
                </a:solidFill>
                <a:latin typeface="標楷體" panose="03000509000000000000" pitchFamily="65" charset="-120"/>
                <a:ea typeface="標楷體" panose="03000509000000000000" pitchFamily="65" charset="-120"/>
                <a:cs typeface="Microsoft JhengHei"/>
                <a:sym typeface="Microsoft JhengHei"/>
              </a:rPr>
              <a:t>重度</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、末期腎病變、癱瘓</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rgbClr val="FF0000"/>
                </a:solidFill>
                <a:latin typeface="標楷體" panose="03000509000000000000" pitchFamily="65" charset="-120"/>
                <a:ea typeface="標楷體" panose="03000509000000000000" pitchFamily="65" charset="-120"/>
                <a:cs typeface="Microsoft JhengHei"/>
                <a:sym typeface="Microsoft JhengHei"/>
              </a:rPr>
              <a:t>重度</a:t>
            </a:r>
            <a:r>
              <a:rPr lang="en-US" altLang="zh-TW" dirty="0">
                <a:solidFill>
                  <a:srgbClr val="FF0000"/>
                </a:solidFill>
                <a:latin typeface="標楷體" panose="03000509000000000000" pitchFamily="65" charset="-120"/>
                <a:ea typeface="標楷體" panose="03000509000000000000" pitchFamily="65" charset="-120"/>
                <a:cs typeface="Microsoft JhengHei"/>
                <a:sym typeface="Microsoft JhengHei"/>
              </a:rPr>
              <a:t>)</a:t>
            </a:r>
            <a:r>
              <a:rPr lang="zh-TW" altLang="en-US" dirty="0">
                <a:solidFill>
                  <a:schemeClr val="dk1"/>
                </a:solidFill>
                <a:latin typeface="標楷體" panose="03000509000000000000" pitchFamily="65" charset="-120"/>
                <a:ea typeface="標楷體" panose="03000509000000000000" pitchFamily="65" charset="-120"/>
                <a:cs typeface="Microsoft JhengHei"/>
                <a:sym typeface="Microsoft JhengHei"/>
              </a:rPr>
              <a:t>、重大器官移植或造血幹細胞移植</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6014966"/>
      </p:ext>
    </p:extLst>
  </p:cSld>
  <p:clrMapOvr>
    <a:masterClrMapping/>
  </p:clrMapOvr>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中壽內文">
      <a:majorFont>
        <a:latin typeface="微軟正黑體"/>
        <a:ea typeface="微軟正黑體"/>
        <a:cs typeface=""/>
      </a:majorFont>
      <a:minorFont>
        <a:latin typeface="微軟正黑體"/>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2236</Words>
  <Application>Microsoft Office PowerPoint</Application>
  <PresentationFormat>寬螢幕</PresentationFormat>
  <Paragraphs>417</Paragraphs>
  <Slides>33</Slides>
  <Notes>0</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48" baseType="lpstr">
      <vt:lpstr>Arimo</vt:lpstr>
      <vt:lpstr>Montserrat</vt:lpstr>
      <vt:lpstr>思源黑體 Bold</vt:lpstr>
      <vt:lpstr>思源黑體 Normal</vt:lpstr>
      <vt:lpstr>Microsoft JhengHei</vt:lpstr>
      <vt:lpstr>Microsoft JhengHei</vt:lpstr>
      <vt:lpstr>新細明體</vt:lpstr>
      <vt:lpstr>標楷體</vt:lpstr>
      <vt:lpstr>Arial</vt:lpstr>
      <vt:lpstr>Calibri</vt:lpstr>
      <vt:lpstr>Corbel</vt:lpstr>
      <vt:lpstr>Times New Roman</vt:lpstr>
      <vt:lpstr>Wingdings</vt:lpstr>
      <vt:lpstr>1_Office 佈景主題</vt:lpstr>
      <vt:lpstr>Acrobat Document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Dane Cheng (TWN-MEW)</dc:creator>
  <cp:lastModifiedBy>user</cp:lastModifiedBy>
  <cp:revision>212</cp:revision>
  <dcterms:modified xsi:type="dcterms:W3CDTF">2024-06-24T06:16:45Z</dcterms:modified>
</cp:coreProperties>
</file>