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7" r:id="rId2"/>
  </p:sldMasterIdLst>
  <p:notesMasterIdLst>
    <p:notesMasterId r:id="rId31"/>
  </p:notesMasterIdLst>
  <p:handoutMasterIdLst>
    <p:handoutMasterId r:id="rId32"/>
  </p:handoutMasterIdLst>
  <p:sldIdLst>
    <p:sldId id="269" r:id="rId3"/>
    <p:sldId id="477" r:id="rId4"/>
    <p:sldId id="478" r:id="rId5"/>
    <p:sldId id="479" r:id="rId6"/>
    <p:sldId id="468" r:id="rId7"/>
    <p:sldId id="480" r:id="rId8"/>
    <p:sldId id="481" r:id="rId9"/>
    <p:sldId id="482" r:id="rId10"/>
    <p:sldId id="484" r:id="rId11"/>
    <p:sldId id="485" r:id="rId12"/>
    <p:sldId id="487" r:id="rId13"/>
    <p:sldId id="488" r:id="rId14"/>
    <p:sldId id="486" r:id="rId15"/>
    <p:sldId id="470" r:id="rId16"/>
    <p:sldId id="472" r:id="rId17"/>
    <p:sldId id="489" r:id="rId18"/>
    <p:sldId id="439" r:id="rId19"/>
    <p:sldId id="490" r:id="rId20"/>
    <p:sldId id="491" r:id="rId21"/>
    <p:sldId id="492" r:id="rId22"/>
    <p:sldId id="493" r:id="rId23"/>
    <p:sldId id="494" r:id="rId24"/>
    <p:sldId id="476" r:id="rId25"/>
    <p:sldId id="475" r:id="rId26"/>
    <p:sldId id="497" r:id="rId27"/>
    <p:sldId id="452" r:id="rId28"/>
    <p:sldId id="495" r:id="rId29"/>
    <p:sldId id="496" r:id="rId30"/>
  </p:sldIdLst>
  <p:sldSz cx="9144000" cy="6858000" type="screen4x3"/>
  <p:notesSz cx="6734175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6600"/>
    <a:srgbClr val="0000CC"/>
    <a:srgbClr val="FFFF66"/>
    <a:srgbClr val="99CC00"/>
    <a:srgbClr val="99CCFF"/>
    <a:srgbClr val="FF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6283" autoAdjust="0"/>
  </p:normalViewPr>
  <p:slideViewPr>
    <p:cSldViewPr>
      <p:cViewPr varScale="1">
        <p:scale>
          <a:sx n="110" d="100"/>
          <a:sy n="110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37" tIns="45367" rIns="90737" bIns="4536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94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37" tIns="45367" rIns="90737" bIns="4536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37" tIns="45367" rIns="90737" bIns="4536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2600"/>
            <a:ext cx="29194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37" tIns="45367" rIns="90737" bIns="4536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fld id="{6CDF6124-D21A-4D44-B95B-FBBBFF918D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916" tIns="47961" rIns="95916" bIns="47961" numCol="1" anchor="t" anchorCtr="0" compatLnSpc="1">
            <a:prstTxWarp prst="textNoShape">
              <a:avLst/>
            </a:prstTxWarp>
          </a:bodyPr>
          <a:lstStyle>
            <a:lvl1pPr defTabSz="959347">
              <a:defRPr sz="13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94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916" tIns="47961" rIns="95916" bIns="47961" numCol="1" anchor="t" anchorCtr="0" compatLnSpc="1">
            <a:prstTxWarp prst="textNoShape">
              <a:avLst/>
            </a:prstTxWarp>
          </a:bodyPr>
          <a:lstStyle>
            <a:lvl1pPr algn="r" defTabSz="959347">
              <a:defRPr sz="13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7975" cy="4440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916" tIns="47961" rIns="95916" bIns="479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916" tIns="47961" rIns="95916" bIns="47961" numCol="1" anchor="b" anchorCtr="0" compatLnSpc="1">
            <a:prstTxWarp prst="textNoShape">
              <a:avLst/>
            </a:prstTxWarp>
          </a:bodyPr>
          <a:lstStyle>
            <a:lvl1pPr defTabSz="959347">
              <a:defRPr sz="13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2600"/>
            <a:ext cx="29194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916" tIns="47961" rIns="95916" bIns="47961" numCol="1" anchor="b" anchorCtr="0" compatLnSpc="1">
            <a:prstTxWarp prst="textNoShape">
              <a:avLst/>
            </a:prstTxWarp>
          </a:bodyPr>
          <a:lstStyle>
            <a:lvl1pPr algn="r" defTabSz="959347">
              <a:defRPr sz="1300" b="0">
                <a:ea typeface="新細明體" pitchFamily="18" charset="-120"/>
              </a:defRPr>
            </a:lvl1pPr>
          </a:lstStyle>
          <a:p>
            <a:pPr>
              <a:defRPr/>
            </a:pPr>
            <a:fld id="{8FE61AAF-58C8-4EE0-9A0A-30D5D587D3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61AAF-58C8-4EE0-9A0A-30D5D587D32D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141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61AAF-58C8-4EE0-9A0A-30D5D587D32D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907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ch_topic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751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ch_topic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362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9625" y="-1588"/>
            <a:ext cx="1084263" cy="12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442325" y="6021388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>
            <a:spLocks noChangeArrowheads="1"/>
          </p:cNvSpPr>
          <p:nvPr userDrawn="1"/>
        </p:nvSpPr>
        <p:spPr bwMode="auto">
          <a:xfrm>
            <a:off x="8353425" y="6605588"/>
            <a:ext cx="75565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800" b="0" dirty="0"/>
              <a:t>JCI</a:t>
            </a:r>
            <a:r>
              <a:rPr lang="zh-TW" altLang="en-US" sz="800" b="0" dirty="0"/>
              <a:t>國際評鑑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1125538"/>
            <a:ext cx="6781800" cy="266382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4975225"/>
            <a:ext cx="6248400" cy="1549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140450" y="6353175"/>
            <a:ext cx="2133600" cy="365125"/>
          </a:xfr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B6E8F3-AD92-4212-BE2B-F1DF1536FC9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55C9-34A7-4A7E-822D-80348AC2E07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115050" y="122238"/>
            <a:ext cx="188595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550545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4868-6DB7-45F6-BEF2-7E0EBAE6ED9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EAB0-A897-4AF9-BC7D-D09B070ADAA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FE77-0F9D-4996-9715-FB0FCC331AD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A2D7-A5C1-44C1-A43B-AA8E60D50C9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499350" cy="4411662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41E0-B3F4-4439-87AE-AE3742CCC25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3A7F-2CC4-4046-8528-CDA552B863E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ch_topic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751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ch_topic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362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9625" y="-1588"/>
            <a:ext cx="1084263" cy="12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442325" y="6021388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>
            <a:spLocks noChangeArrowheads="1"/>
          </p:cNvSpPr>
          <p:nvPr userDrawn="1"/>
        </p:nvSpPr>
        <p:spPr bwMode="auto">
          <a:xfrm>
            <a:off x="8353425" y="6605588"/>
            <a:ext cx="75565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800" b="0" dirty="0">
                <a:solidFill>
                  <a:prstClr val="black"/>
                </a:solidFill>
              </a:rPr>
              <a:t>JCI</a:t>
            </a:r>
            <a:r>
              <a:rPr lang="zh-TW" altLang="en-US" sz="800" b="0" dirty="0">
                <a:solidFill>
                  <a:prstClr val="black"/>
                </a:solidFill>
              </a:rPr>
              <a:t>國際評鑑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1125538"/>
            <a:ext cx="6781800" cy="266382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4975225"/>
            <a:ext cx="6248400" cy="1549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>
                <a:solidFill>
                  <a:prstClr val="black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140450" y="6353175"/>
            <a:ext cx="2133600" cy="365125"/>
          </a:xfrm>
        </p:spPr>
        <p:txBody>
          <a:bodyPr/>
          <a:lstStyle>
            <a:lvl1pPr algn="r">
              <a:defRPr sz="1400" b="1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D6DC720-7536-4D02-BE14-2BE6160EFF3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/>
            </a:lvl1pPr>
            <a:lvl2pPr marL="692150" indent="-347663">
              <a:buFont typeface="Wingdings" panose="05000000000000000000" pitchFamily="2" charset="2"/>
              <a:buChar char="u"/>
              <a:defRPr/>
            </a:lvl2pPr>
            <a:lvl3pPr marL="987425" indent="-293688">
              <a:buFont typeface="Wingdings" panose="05000000000000000000" pitchFamily="2" charset="2"/>
              <a:buChar char="u"/>
              <a:defRPr/>
            </a:lvl3pPr>
            <a:lvl4pPr marL="1281113" indent="-292100">
              <a:buFont typeface="Wingdings" panose="05000000000000000000" pitchFamily="2" charset="2"/>
              <a:buChar char="n"/>
              <a:defRPr/>
            </a:lvl4pPr>
            <a:lvl5pPr marL="1598613" indent="-315913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6755-B782-40B9-85EF-CA4AC911F4C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3495-9F49-4A4A-A3C3-9DD9FD6A621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/>
            </a:lvl1pPr>
            <a:lvl2pPr marL="692150" indent="-347663">
              <a:buFont typeface="Wingdings" panose="05000000000000000000" pitchFamily="2" charset="2"/>
              <a:buChar char="u"/>
              <a:defRPr/>
            </a:lvl2pPr>
            <a:lvl3pPr marL="987425" indent="-293688">
              <a:buFont typeface="Wingdings" panose="05000000000000000000" pitchFamily="2" charset="2"/>
              <a:buChar char="u"/>
              <a:defRPr/>
            </a:lvl3pPr>
            <a:lvl4pPr marL="1281113" indent="-292100">
              <a:buFont typeface="Wingdings" panose="05000000000000000000" pitchFamily="2" charset="2"/>
              <a:buChar char="n"/>
              <a:defRPr/>
            </a:lvl4pPr>
            <a:lvl5pPr marL="1598613" indent="-315913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3B91-3C9E-41A0-A7C3-0069DC5212D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3673475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83075" y="1719263"/>
            <a:ext cx="3673475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83D2-C1F4-428F-AF80-90F5B0A3601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FEAD-3FE0-4457-AA95-B1466A00E45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692A-201F-4EED-9375-7E8FDD9B089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3A3C-E16C-43B6-825B-5DC8D4341A0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DFA2-1F9C-45D8-9CB1-E4F6B4D24D2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B8CB-874B-4A94-BBC1-AA528C06B86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0D67-7985-4882-AF9F-6ED4E7A1063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115050" y="122238"/>
            <a:ext cx="188595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550545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4ED0-12FE-4845-B4DB-4B767C2CEBF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F0FAB-942E-49FA-B43E-3430C1AD753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CB90-7D51-4C7E-B784-8FF1BD17EE1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7C4-A05A-4D21-A1E6-67657A4EC14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499350" cy="4411662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3920-6F1F-4A75-8F93-644FCEFEFA5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915D-55BD-40AF-AEEB-F3364A2086B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3673475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83075" y="1719263"/>
            <a:ext cx="3673475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7EC3-2331-4EA5-B017-A488AF8954D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24D4-A27E-4750-828C-A97110BBC47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9341-FF74-44C3-A8E8-4CE2D38DBB9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5CC4-CB88-486A-B6AB-4065D280D13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FA76-83EC-483F-AAA9-6BB0BC944B5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9928A-B378-4218-8AFE-9638B2A6C3B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h_topic_0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ch_topic_0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6335713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749935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1" name="圖片 1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8477250" y="5972175"/>
            <a:ext cx="5064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文字方塊 2"/>
          <p:cNvSpPr txBox="1">
            <a:spLocks noChangeArrowheads="1"/>
          </p:cNvSpPr>
          <p:nvPr userDrawn="1"/>
        </p:nvSpPr>
        <p:spPr bwMode="auto">
          <a:xfrm>
            <a:off x="8351838" y="6542088"/>
            <a:ext cx="757237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700" b="0" dirty="0"/>
              <a:t>JCI</a:t>
            </a:r>
            <a:r>
              <a:rPr lang="zh-TW" altLang="en-US" sz="700" b="0" dirty="0"/>
              <a:t>國際評鑑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1563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3694D010-5DE5-475A-90FB-38956A68A03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ch_topic_0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ch_topic_0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6335713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749935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>
                <a:solidFill>
                  <a:prstClr val="black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8439" name="圖片 1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8477250" y="5972175"/>
            <a:ext cx="5064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文字方塊 2"/>
          <p:cNvSpPr txBox="1">
            <a:spLocks noChangeArrowheads="1"/>
          </p:cNvSpPr>
          <p:nvPr userDrawn="1"/>
        </p:nvSpPr>
        <p:spPr bwMode="auto">
          <a:xfrm>
            <a:off x="8351838" y="6542088"/>
            <a:ext cx="757237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700" b="0" dirty="0">
                <a:solidFill>
                  <a:prstClr val="black"/>
                </a:solidFill>
              </a:rPr>
              <a:t>JCI</a:t>
            </a:r>
            <a:r>
              <a:rPr lang="zh-TW" altLang="en-US" sz="700" b="0" dirty="0">
                <a:solidFill>
                  <a:prstClr val="black"/>
                </a:solidFill>
              </a:rPr>
              <a:t>國際評鑑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1563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prstClr val="black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8BD764A3-93A3-4984-9DD6-50A1D77F958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w&amp;url=http://eorif.com/WristHand/MalletFinger.html&amp;ei=7OfFVNqeCcHh8AXH7oD4Cw&amp;psig=AFQjCNHwKVLIw2B174YrWchAN2DRumwJDA&amp;ust=1422342501581989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950" y="1341438"/>
            <a:ext cx="8280400" cy="1943100"/>
          </a:xfrm>
        </p:spPr>
        <p:txBody>
          <a:bodyPr/>
          <a:lstStyle/>
          <a:p>
            <a:pPr algn="ctr" eaLnBrk="1" hangingPunct="1"/>
            <a:r>
              <a:rPr lang="zh-TW" altLang="en-US" sz="6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上肢影像判讀</a:t>
            </a:r>
            <a:endParaRPr lang="zh-TW" altLang="en-US" sz="60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86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903788"/>
            <a:ext cx="6248400" cy="1549400"/>
          </a:xfrm>
        </p:spPr>
        <p:txBody>
          <a:bodyPr/>
          <a:lstStyle/>
          <a:p>
            <a:pPr algn="ctr" eaLnBrk="1" hangingPunct="1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彰基骨科部 呂岳修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2021-10-14</a:t>
            </a:r>
            <a:endParaRPr lang="zh-TW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A31587-E99F-4E9C-A8D0-C4D726C8E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8033604-91F0-40D6-8201-65BC6C55D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AD22182-E4C5-48EC-9CC2-DE1C7019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411021"/>
            <a:ext cx="7543800" cy="1295400"/>
          </a:xfrm>
        </p:spPr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Elbow Joints</a:t>
            </a:r>
            <a:endParaRPr lang="zh-TW" alt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D28908-05F3-48A0-A3A1-5992A11F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4098" name="Picture 2" descr="Radiographic Anatomy - Elbow Oblique | Medical anatomy, Medical knowledge,  Radiology student">
            <a:extLst>
              <a:ext uri="{FF2B5EF4-FFF2-40B4-BE49-F238E27FC236}">
                <a16:creationId xmlns:a16="http://schemas.microsoft.com/office/drawing/2014/main" id="{3C26F869-6F32-4A65-B08D-DE3709B6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" y="980728"/>
            <a:ext cx="4256632" cy="49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atomy Xray of the Elbow Study extra about structural anatomy and the way  it applie... | Radiology student, Radiology, Radiology schools">
            <a:extLst>
              <a:ext uri="{FF2B5EF4-FFF2-40B4-BE49-F238E27FC236}">
                <a16:creationId xmlns:a16="http://schemas.microsoft.com/office/drawing/2014/main" id="{73BA8F87-8316-41BB-9600-366D9BD0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37" y="980728"/>
            <a:ext cx="4717722" cy="45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8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F98AB5B-2FBF-4F84-99C3-6BE7D086A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8C79F23-25C6-4AFE-9EA9-648AB89B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1344723-10AD-4BDC-8EE1-8BBD090FAF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483B91-3C9E-41A0-A7C3-0069DC5212D2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pic>
        <p:nvPicPr>
          <p:cNvPr id="6146" name="Picture 2" descr="Distal Humerus Fractures - Hand Clinics">
            <a:extLst>
              <a:ext uri="{FF2B5EF4-FFF2-40B4-BE49-F238E27FC236}">
                <a16:creationId xmlns:a16="http://schemas.microsoft.com/office/drawing/2014/main" id="{90D833AA-7458-4B58-A3C4-0EB9313B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" y="131440"/>
            <a:ext cx="4436160" cy="34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63B2186-7351-4F64-A11B-DABAC9F4D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6148" name="Picture 4" descr="Olecranon fracture causes, symptoms, diagnosis, treatment &amp;amp; prognosis">
            <a:extLst>
              <a:ext uri="{FF2B5EF4-FFF2-40B4-BE49-F238E27FC236}">
                <a16:creationId xmlns:a16="http://schemas.microsoft.com/office/drawing/2014/main" id="{81932154-7140-45F3-B9CE-29E794FEB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12406" r="6862" b="-5724"/>
          <a:stretch/>
        </p:blipFill>
        <p:spPr bwMode="auto">
          <a:xfrm>
            <a:off x="288" y="3692527"/>
            <a:ext cx="3839390" cy="32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y Approach to Radial Head Fractures - Cancer Therapy Advisor">
            <a:extLst>
              <a:ext uri="{FF2B5EF4-FFF2-40B4-BE49-F238E27FC236}">
                <a16:creationId xmlns:a16="http://schemas.microsoft.com/office/drawing/2014/main" id="{EC44DCC7-0802-44FA-94EF-E3FD2FF6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59" y="122239"/>
            <a:ext cx="3283101" cy="34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apitellum fracture | Radiology Case | Radiopaedia.org">
            <a:extLst>
              <a:ext uri="{FF2B5EF4-FFF2-40B4-BE49-F238E27FC236}">
                <a16:creationId xmlns:a16="http://schemas.microsoft.com/office/drawing/2014/main" id="{FB87A5D4-8B3C-464A-9D36-19AE94D1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22700"/>
          <a:stretch/>
        </p:blipFill>
        <p:spPr bwMode="auto">
          <a:xfrm>
            <a:off x="3970522" y="3706814"/>
            <a:ext cx="4777434" cy="30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498B999-C99C-417B-8317-E700F8DEA58E}"/>
              </a:ext>
            </a:extLst>
          </p:cNvPr>
          <p:cNvSpPr txBox="1"/>
          <p:nvPr/>
        </p:nvSpPr>
        <p:spPr>
          <a:xfrm>
            <a:off x="36974" y="2615742"/>
            <a:ext cx="3594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humerus fracture</a:t>
            </a:r>
          </a:p>
          <a:p>
            <a:r>
              <a:rPr lang="zh-TW" altLang="en-US" sz="2600" dirty="0">
                <a:solidFill>
                  <a:srgbClr val="FFC000"/>
                </a:solidFill>
                <a:latin typeface="+mn-ea"/>
                <a:ea typeface="+mn-ea"/>
                <a:cs typeface="Calibri" panose="020F0502020204030204" pitchFamily="34" charset="0"/>
              </a:rPr>
              <a:t>遠端肱骨骨折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DBD2045-F6F3-44F4-9298-280D028B4DE1}"/>
              </a:ext>
            </a:extLst>
          </p:cNvPr>
          <p:cNvSpPr txBox="1"/>
          <p:nvPr/>
        </p:nvSpPr>
        <p:spPr>
          <a:xfrm>
            <a:off x="4578055" y="2636912"/>
            <a:ext cx="3594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Radial head fracture</a:t>
            </a:r>
          </a:p>
          <a:p>
            <a:r>
              <a:rPr lang="zh-TW" altLang="en-US" sz="2600" dirty="0">
                <a:solidFill>
                  <a:srgbClr val="FFC000"/>
                </a:solidFill>
                <a:latin typeface="+mn-ea"/>
                <a:ea typeface="+mn-ea"/>
                <a:cs typeface="Calibri" panose="020F0502020204030204" pitchFamily="34" charset="0"/>
              </a:rPr>
              <a:t>橈骨頭骨折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CDB1C27-708E-44B6-ABDF-2C38D4DEB574}"/>
              </a:ext>
            </a:extLst>
          </p:cNvPr>
          <p:cNvSpPr txBox="1"/>
          <p:nvPr/>
        </p:nvSpPr>
        <p:spPr>
          <a:xfrm>
            <a:off x="35496" y="3688576"/>
            <a:ext cx="3594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Olecranon fracture</a:t>
            </a:r>
          </a:p>
          <a:p>
            <a:r>
              <a:rPr lang="zh-TW" altLang="en-US" sz="2600" dirty="0">
                <a:solidFill>
                  <a:srgbClr val="FFC000"/>
                </a:solidFill>
                <a:latin typeface="+mn-ea"/>
                <a:ea typeface="+mn-ea"/>
                <a:cs typeface="Calibri" panose="020F0502020204030204" pitchFamily="34" charset="0"/>
              </a:rPr>
              <a:t>鷹嘴突骨折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D377956-EDBE-42D6-BAD2-C7ED2D31174A}"/>
              </a:ext>
            </a:extLst>
          </p:cNvPr>
          <p:cNvSpPr txBox="1"/>
          <p:nvPr/>
        </p:nvSpPr>
        <p:spPr>
          <a:xfrm>
            <a:off x="4067944" y="3688576"/>
            <a:ext cx="3594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Capitellar fracture</a:t>
            </a:r>
          </a:p>
          <a:p>
            <a:r>
              <a:rPr lang="zh-TW" altLang="en-US" sz="2600" dirty="0">
                <a:solidFill>
                  <a:srgbClr val="FFC000"/>
                </a:solidFill>
                <a:latin typeface="+mn-ea"/>
                <a:ea typeface="+mn-ea"/>
                <a:cs typeface="Calibri" panose="020F0502020204030204" pitchFamily="34" charset="0"/>
              </a:rPr>
              <a:t>肱骨小頭骨折</a:t>
            </a:r>
          </a:p>
        </p:txBody>
      </p:sp>
    </p:spTree>
    <p:extLst>
      <p:ext uri="{BB962C8B-B14F-4D97-AF65-F5344CB8AC3E}">
        <p14:creationId xmlns:p14="http://schemas.microsoft.com/office/powerpoint/2010/main" val="23905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11D394A-5E52-4AF9-A771-E268D9482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9663887-77B3-4A2D-8061-E1C44363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206"/>
            <a:ext cx="7543800" cy="1295400"/>
          </a:xfrm>
        </p:spPr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Elbow Dislocation  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後方脫臼</a:t>
            </a:r>
          </a:p>
        </p:txBody>
      </p:sp>
      <p:pic>
        <p:nvPicPr>
          <p:cNvPr id="7170" name="Picture 2" descr="Elbow Dislocation - Trauma - Orthobullets">
            <a:extLst>
              <a:ext uri="{FF2B5EF4-FFF2-40B4-BE49-F238E27FC236}">
                <a16:creationId xmlns:a16="http://schemas.microsoft.com/office/drawing/2014/main" id="{C93AB8C4-F736-4AF2-B9A0-C9C08454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4318"/>
            <a:ext cx="6000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DB7C2B0-F22E-4854-B631-20D470A0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C2DECBC-97D6-47A0-B3E4-342136AF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FF7240F-02E5-4FCD-B70F-D6043F04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560"/>
            <a:ext cx="7894712" cy="1290002"/>
          </a:xfrm>
        </p:spPr>
        <p:txBody>
          <a:bodyPr/>
          <a:lstStyle/>
          <a:p>
            <a:b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Radial Head Dislocation</a:t>
            </a:r>
            <a:b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Radiocapitellar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 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竹籤串貢丸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TW" alt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Mnemonic Approach to Elbow Xray - FOOL | Epomedicine">
            <a:extLst>
              <a:ext uri="{FF2B5EF4-FFF2-40B4-BE49-F238E27FC236}">
                <a16:creationId xmlns:a16="http://schemas.microsoft.com/office/drawing/2014/main" id="{EE37BEA3-C98D-444E-BB41-47BE59A8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5" y="1628800"/>
            <a:ext cx="5081053" cy="51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57B47DA-5F34-4BE5-9EE9-B00ED40F1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5124" name="Picture 4" descr="貢丸| 古早味串烤| 蝦皮購物">
            <a:extLst>
              <a:ext uri="{FF2B5EF4-FFF2-40B4-BE49-F238E27FC236}">
                <a16:creationId xmlns:a16="http://schemas.microsoft.com/office/drawing/2014/main" id="{BE221B36-E875-4A7D-86BD-9A7E8501B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17450"/>
          <a:stretch/>
        </p:blipFill>
        <p:spPr bwMode="auto">
          <a:xfrm rot="5400000">
            <a:off x="5117919" y="2443899"/>
            <a:ext cx="3627864" cy="19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7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Monteggia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fracture</a:t>
            </a:r>
            <a:b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Radial Head Dislocation + Proximal Ulnar Fracture</a:t>
            </a:r>
            <a:endParaRPr lang="zh-TW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kumimoji="0" lang="zh-TW" altLang="en-US"/>
          </a:p>
          <a:p>
            <a:endParaRPr lang="zh-TW" altLang="en-US"/>
          </a:p>
        </p:txBody>
      </p:sp>
      <p:pic>
        <p:nvPicPr>
          <p:cNvPr id="65539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3530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484313"/>
            <a:ext cx="350678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AF7644E-A88E-456A-B839-34EAB6E850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8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65100"/>
            <a:ext cx="7543800" cy="911225"/>
          </a:xfrm>
        </p:spPr>
        <p:txBody>
          <a:bodyPr/>
          <a:lstStyle/>
          <a:p>
            <a:pPr eaLnBrk="1" hangingPunct="1"/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57346" name="內容版面配置區 5"/>
          <p:cNvSpPr>
            <a:spLocks noGrp="1"/>
          </p:cNvSpPr>
          <p:nvPr>
            <p:ph idx="4294967295"/>
          </p:nvPr>
        </p:nvSpPr>
        <p:spPr>
          <a:xfrm>
            <a:off x="323850" y="1196975"/>
            <a:ext cx="7993063" cy="4411663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endParaRPr kumimoji="0" lang="en-US" altLang="zh-TW" sz="2800"/>
          </a:p>
        </p:txBody>
      </p:sp>
      <p:sp>
        <p:nvSpPr>
          <p:cNvPr id="57347" name="文字方塊 1"/>
          <p:cNvSpPr txBox="1">
            <a:spLocks noChangeArrowheads="1"/>
          </p:cNvSpPr>
          <p:nvPr/>
        </p:nvSpPr>
        <p:spPr bwMode="auto">
          <a:xfrm>
            <a:off x="611188" y="188913"/>
            <a:ext cx="1368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 b="0"/>
          </a:p>
        </p:txBody>
      </p:sp>
      <p:pic>
        <p:nvPicPr>
          <p:cNvPr id="57349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36713"/>
            <a:ext cx="32797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050" y="115888"/>
            <a:ext cx="2797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2565400"/>
            <a:ext cx="2900362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09A3FCE-D54A-471C-8F13-097B04CF6B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7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05DF0CD-F415-4E28-B5F1-39CC99D0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Radioulnar view – AP and lateral view</a:t>
            </a:r>
          </a:p>
          <a:p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Wrist view – AP and lateral view</a:t>
            </a:r>
          </a:p>
          <a:p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Hand view – AP and </a:t>
            </a:r>
            <a:r>
              <a:rPr lang="en-US" altLang="zh-TW" b="1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oblique</a:t>
            </a:r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view</a:t>
            </a:r>
          </a:p>
          <a:p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Finger view –</a:t>
            </a: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AP and lateral view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9EF1726-A0FB-4CE6-AFC1-FF36D7E9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手部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XRAY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檢查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6695BA-C68F-4842-AE63-CA21B0405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-185038"/>
            <a:ext cx="7715200" cy="1295400"/>
          </a:xfrm>
        </p:spPr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Mallet finger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，請照 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finger view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kumimoji="0" lang="zh-TW" altLang="en-US"/>
          </a:p>
          <a:p>
            <a:endParaRPr lang="zh-TW" altLang="en-US"/>
          </a:p>
        </p:txBody>
      </p:sp>
      <p:pic>
        <p:nvPicPr>
          <p:cNvPr id="53251" name="Picture 4" descr="PA-and-Oblique-H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557338"/>
            <a:ext cx="5734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" descr="https://encrypted-tbn2.gstatic.com/images?q=tbn:ANd9GcTIvZBzv4zw5g9eA0mtzoHBQUdwssuLcLoISIoyFC-GMrLySVjHx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557338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B86929B-7E8F-4BBC-A6A4-4B6551833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E84D459-2CCA-4251-BB88-1CC5BB254852}"/>
              </a:ext>
            </a:extLst>
          </p:cNvPr>
          <p:cNvSpPr txBox="1"/>
          <p:nvPr/>
        </p:nvSpPr>
        <p:spPr>
          <a:xfrm>
            <a:off x="-9525" y="5692170"/>
            <a:ext cx="908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Hand view: AP and oblique view </a:t>
            </a:r>
            <a:r>
              <a:rPr lang="zh-TW" altLang="en-US" sz="2800" dirty="0">
                <a:latin typeface="+mn-ea"/>
                <a:ea typeface="+mn-ea"/>
                <a:cs typeface="Calibri" panose="020F0502020204030204" pitchFamily="34" charset="0"/>
              </a:rPr>
              <a:t>斜面照可能無法發現骨折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-129569"/>
            <a:ext cx="7894712" cy="1295400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懷疑掌骨骨折，請照 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 view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kumimoji="0" lang="zh-TW" altLang="en-US"/>
          </a:p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86929B-7E8F-4BBC-A6A4-4B655183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E84D459-2CCA-4251-BB88-1CC5BB254852}"/>
              </a:ext>
            </a:extLst>
          </p:cNvPr>
          <p:cNvSpPr txBox="1"/>
          <p:nvPr/>
        </p:nvSpPr>
        <p:spPr>
          <a:xfrm>
            <a:off x="-9525" y="5692170"/>
            <a:ext cx="908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Wrist view: AP and lateral view </a:t>
            </a:r>
            <a:r>
              <a:rPr lang="zh-TW" altLang="en-US" sz="2800" dirty="0">
                <a:latin typeface="+mn-ea"/>
                <a:ea typeface="+mn-ea"/>
                <a:cs typeface="Calibri" panose="020F0502020204030204" pitchFamily="34" charset="0"/>
              </a:rPr>
              <a:t>五隻掌骨會重疊在一起</a:t>
            </a:r>
          </a:p>
        </p:txBody>
      </p:sp>
      <p:pic>
        <p:nvPicPr>
          <p:cNvPr id="9218" name="Picture 2" descr="Metacarpal fractures - Melbourne Hand Surgery">
            <a:extLst>
              <a:ext uri="{FF2B5EF4-FFF2-40B4-BE49-F238E27FC236}">
                <a16:creationId xmlns:a16="http://schemas.microsoft.com/office/drawing/2014/main" id="{9A65B594-D110-414A-895F-C9657EF5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6666"/>
            <a:ext cx="5558695" cy="44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 Wrist">
            <a:extLst>
              <a:ext uri="{FF2B5EF4-FFF2-40B4-BE49-F238E27FC236}">
                <a16:creationId xmlns:a16="http://schemas.microsoft.com/office/drawing/2014/main" id="{26A8982A-A9AE-4932-8742-43AD5F93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68" y="1226666"/>
            <a:ext cx="2249339" cy="43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0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-129569"/>
            <a:ext cx="7894712" cy="1295400"/>
          </a:xfrm>
        </p:spPr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Wrist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，請照 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wrist view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kumimoji="0" lang="zh-TW" altLang="en-US"/>
          </a:p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86929B-7E8F-4BBC-A6A4-4B655183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E84D459-2CCA-4251-BB88-1CC5BB254852}"/>
              </a:ext>
            </a:extLst>
          </p:cNvPr>
          <p:cNvSpPr txBox="1"/>
          <p:nvPr/>
        </p:nvSpPr>
        <p:spPr>
          <a:xfrm>
            <a:off x="-9525" y="5692170"/>
            <a:ext cx="908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Hand view: wrist joint </a:t>
            </a:r>
            <a:r>
              <a:rPr lang="zh-TW" altLang="en-US" sz="2800" dirty="0">
                <a:latin typeface="+mn-ea"/>
                <a:ea typeface="+mn-ea"/>
                <a:cs typeface="Calibri" panose="020F0502020204030204" pitchFamily="34" charset="0"/>
              </a:rPr>
              <a:t>的斜面照所能提供的資訊有限</a:t>
            </a:r>
          </a:p>
        </p:txBody>
      </p:sp>
      <p:pic>
        <p:nvPicPr>
          <p:cNvPr id="8" name="Picture 4" descr="PA-and-Oblique-Hand">
            <a:extLst>
              <a:ext uri="{FF2B5EF4-FFF2-40B4-BE49-F238E27FC236}">
                <a16:creationId xmlns:a16="http://schemas.microsoft.com/office/drawing/2014/main" id="{8C592A8C-3550-4C9A-A9BC-4EF9F5AD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54" y="1484312"/>
            <a:ext cx="4336200" cy="30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192f9f1968dff62f74ab955f5a971c_big_gallery">
            <a:extLst>
              <a:ext uri="{FF2B5EF4-FFF2-40B4-BE49-F238E27FC236}">
                <a16:creationId xmlns:a16="http://schemas.microsoft.com/office/drawing/2014/main" id="{B4C4BCCF-07CA-472A-9AC9-3E8FFBA9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484313"/>
            <a:ext cx="37449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4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05DF0CD-F415-4E28-B5F1-39CC99D0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AP view (external rotation)</a:t>
            </a:r>
          </a:p>
          <a:p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Scapular Y view (lateral view)</a:t>
            </a:r>
          </a:p>
          <a:p>
            <a:pPr lvl="1"/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CCH: </a:t>
            </a: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須註明 </a:t>
            </a:r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Y view</a:t>
            </a:r>
          </a:p>
          <a:p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Axillary view</a:t>
            </a:r>
            <a:endParaRPr lang="zh-TW" altLang="en-US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9EF1726-A0FB-4CE6-AFC1-FF36D7E9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Shoulder Joints</a:t>
            </a:r>
            <a:endParaRPr lang="zh-TW" alt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6695BA-C68F-4842-AE63-CA21B0405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0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54" y="169912"/>
            <a:ext cx="7894712" cy="1295400"/>
          </a:xfrm>
        </p:spPr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Carpal Bone </a:t>
            </a:r>
            <a:b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口訣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舟月三豆，大小頭勾</a:t>
            </a:r>
            <a:endParaRPr lang="en-US" altLang="zh-TW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kumimoji="0" lang="zh-TW" altLang="en-US"/>
          </a:p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86929B-7E8F-4BBC-A6A4-4B655183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1030" name="Picture 6" descr="Wrist xray anatomy | Radiology, Medical anatomy, Radiology student">
            <a:extLst>
              <a:ext uri="{FF2B5EF4-FFF2-40B4-BE49-F238E27FC236}">
                <a16:creationId xmlns:a16="http://schemas.microsoft.com/office/drawing/2014/main" id="{386761AA-295F-4C82-9DA7-AA1076FB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55" y="1483464"/>
            <a:ext cx="3133976" cy="47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pal bones: annotated x-ray | Radiology Case | Radiopaedia.org">
            <a:extLst>
              <a:ext uri="{FF2B5EF4-FFF2-40B4-BE49-F238E27FC236}">
                <a16:creationId xmlns:a16="http://schemas.microsoft.com/office/drawing/2014/main" id="{059FFDA2-019F-4ED7-A768-26DBF166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2" y="1483464"/>
            <a:ext cx="42100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431C28E-031A-46D3-B5C2-5A447A30AB0F}"/>
              </a:ext>
            </a:extLst>
          </p:cNvPr>
          <p:cNvSpPr txBox="1"/>
          <p:nvPr/>
        </p:nvSpPr>
        <p:spPr>
          <a:xfrm>
            <a:off x="66423" y="4854498"/>
            <a:ext cx="4953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Scaphoid </a:t>
            </a:r>
            <a:r>
              <a:rPr lang="zh-TW" altLang="en-US" sz="2000" dirty="0"/>
              <a:t>舟狀骨     </a:t>
            </a:r>
            <a:r>
              <a:rPr lang="en-US" altLang="zh-TW" sz="2000" dirty="0"/>
              <a:t>Trapezium </a:t>
            </a:r>
            <a:r>
              <a:rPr lang="zh-TW" altLang="en-US" sz="2000" dirty="0"/>
              <a:t>大多角骨</a:t>
            </a:r>
            <a:endParaRPr lang="en-US" altLang="zh-TW" sz="2000" dirty="0"/>
          </a:p>
          <a:p>
            <a:r>
              <a:rPr lang="en-US" altLang="zh-TW" sz="2000" dirty="0"/>
              <a:t>Lunate </a:t>
            </a:r>
            <a:r>
              <a:rPr lang="zh-TW" altLang="en-US" sz="2000" dirty="0"/>
              <a:t>月狀骨          </a:t>
            </a:r>
            <a:r>
              <a:rPr lang="en-US" altLang="zh-TW" sz="2000" dirty="0"/>
              <a:t>Trapezoid</a:t>
            </a:r>
            <a:r>
              <a:rPr lang="zh-TW" altLang="en-US" sz="2000" dirty="0"/>
              <a:t> 小多角骨</a:t>
            </a:r>
            <a:endParaRPr lang="en-US" altLang="zh-TW" sz="2000" dirty="0"/>
          </a:p>
          <a:p>
            <a:r>
              <a:rPr lang="en-US" altLang="zh-TW" sz="2000" dirty="0"/>
              <a:t>Triquetrum </a:t>
            </a:r>
            <a:r>
              <a:rPr lang="zh-TW" altLang="en-US" sz="2000" dirty="0"/>
              <a:t>三角骨   </a:t>
            </a:r>
            <a:r>
              <a:rPr lang="en-US" altLang="zh-TW" sz="2000" dirty="0"/>
              <a:t>Capitate</a:t>
            </a:r>
            <a:r>
              <a:rPr lang="zh-TW" altLang="en-US" sz="2000" dirty="0"/>
              <a:t> 頭狀骨</a:t>
            </a:r>
            <a:endParaRPr lang="en-US" altLang="zh-TW" sz="2000" dirty="0"/>
          </a:p>
          <a:p>
            <a:r>
              <a:rPr lang="en-US" altLang="zh-TW" sz="2000" dirty="0"/>
              <a:t>Pisiform</a:t>
            </a:r>
            <a:r>
              <a:rPr lang="zh-TW" altLang="en-US" sz="2000" dirty="0"/>
              <a:t> 豆狀骨        </a:t>
            </a:r>
            <a:r>
              <a:rPr lang="en-US" altLang="zh-TW" sz="2000" dirty="0"/>
              <a:t>Hamate</a:t>
            </a:r>
            <a:r>
              <a:rPr lang="zh-TW" altLang="en-US" sz="2000" dirty="0"/>
              <a:t> 鉤狀骨</a:t>
            </a:r>
          </a:p>
        </p:txBody>
      </p:sp>
    </p:spTree>
    <p:extLst>
      <p:ext uri="{BB962C8B-B14F-4D97-AF65-F5344CB8AC3E}">
        <p14:creationId xmlns:p14="http://schemas.microsoft.com/office/powerpoint/2010/main" val="2112503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54" y="169912"/>
            <a:ext cx="7894712" cy="1295400"/>
          </a:xfrm>
        </p:spPr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Carpal Bone </a:t>
            </a:r>
            <a:b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口訣</a:t>
            </a:r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舟月三豆，大小頭勾</a:t>
            </a:r>
            <a:endParaRPr lang="en-US" altLang="zh-TW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kumimoji="0" lang="zh-TW" altLang="en-US"/>
          </a:p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86929B-7E8F-4BBC-A6A4-4B655183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2050" name="Picture 2" descr="Wrist Trauma Radiographic Evaluation - Hand - Orthobullets">
            <a:extLst>
              <a:ext uri="{FF2B5EF4-FFF2-40B4-BE49-F238E27FC236}">
                <a16:creationId xmlns:a16="http://schemas.microsoft.com/office/drawing/2014/main" id="{D9D2E357-79B5-433E-B926-70C42592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" y="1719262"/>
            <a:ext cx="8101121" cy="40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558" y="0"/>
            <a:ext cx="7894712" cy="1295400"/>
          </a:xfrm>
        </p:spPr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Scaphoid Fracture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kumimoji="0" lang="zh-TW" altLang="en-US"/>
          </a:p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86929B-7E8F-4BBC-A6A4-4B655183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3074" name="Picture 2" descr="Scaphoid (Navicular) Fractures - Injuries; Poisoning - MSD Manual  Professional Edition">
            <a:extLst>
              <a:ext uri="{FF2B5EF4-FFF2-40B4-BE49-F238E27FC236}">
                <a16:creationId xmlns:a16="http://schemas.microsoft.com/office/drawing/2014/main" id="{F8C3DB66-4AB9-47E7-BBE6-D0C219CF2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r="12321"/>
          <a:stretch/>
        </p:blipFill>
        <p:spPr bwMode="auto">
          <a:xfrm>
            <a:off x="35496" y="1402226"/>
            <a:ext cx="277195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144BF6F-A273-4A60-BCE0-8A04F4C72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/>
          <a:stretch/>
        </p:blipFill>
        <p:spPr bwMode="auto">
          <a:xfrm>
            <a:off x="2915816" y="1421793"/>
            <a:ext cx="2919577" cy="27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ep 9: The scaphoid view">
            <a:extLst>
              <a:ext uri="{FF2B5EF4-FFF2-40B4-BE49-F238E27FC236}">
                <a16:creationId xmlns:a16="http://schemas.microsoft.com/office/drawing/2014/main" id="{62FA8AF1-734F-4080-A146-13DE29CDF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/>
          <a:stretch/>
        </p:blipFill>
        <p:spPr bwMode="auto">
          <a:xfrm>
            <a:off x="2915816" y="4253840"/>
            <a:ext cx="2919578" cy="19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caphoid Fractures – Core EM">
            <a:extLst>
              <a:ext uri="{FF2B5EF4-FFF2-40B4-BE49-F238E27FC236}">
                <a16:creationId xmlns:a16="http://schemas.microsoft.com/office/drawing/2014/main" id="{667966F0-99F6-47BF-A041-10EB39DAC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24748" r="38150" b="15950"/>
          <a:stretch/>
        </p:blipFill>
        <p:spPr bwMode="auto">
          <a:xfrm>
            <a:off x="5932923" y="1421793"/>
            <a:ext cx="2753877" cy="22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FACD8AF-8DFA-4901-8693-6CFFCB3C0C59}"/>
              </a:ext>
            </a:extLst>
          </p:cNvPr>
          <p:cNvSpPr txBox="1"/>
          <p:nvPr/>
        </p:nvSpPr>
        <p:spPr>
          <a:xfrm>
            <a:off x="5913000" y="3792175"/>
            <a:ext cx="2546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Scaphoid view</a:t>
            </a:r>
          </a:p>
          <a:p>
            <a:pPr marL="342900" indent="-342900">
              <a:buFontTx/>
              <a:buChar char="-"/>
            </a:pP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Ulnar extension</a:t>
            </a:r>
          </a:p>
          <a:p>
            <a:pPr marL="342900" indent="-342900">
              <a:buFontTx/>
              <a:buChar char="-"/>
            </a:pPr>
            <a:r>
              <a:rPr lang="zh-TW" altLang="en-US" sz="2400" dirty="0">
                <a:latin typeface="+mn-ea"/>
                <a:ea typeface="+mn-ea"/>
                <a:cs typeface="Calibri" panose="020F0502020204030204" pitchFamily="34" charset="0"/>
              </a:rPr>
              <a:t>需特別註明</a:t>
            </a:r>
          </a:p>
        </p:txBody>
      </p:sp>
    </p:spTree>
    <p:extLst>
      <p:ext uri="{BB962C8B-B14F-4D97-AF65-F5344CB8AC3E}">
        <p14:creationId xmlns:p14="http://schemas.microsoft.com/office/powerpoint/2010/main" val="391260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66147" t="18899" r="10229" b="38402"/>
          <a:stretch/>
        </p:blipFill>
        <p:spPr>
          <a:xfrm>
            <a:off x="35496" y="1988840"/>
            <a:ext cx="4178825" cy="424847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68112" t="15001" r="10232" b="34600"/>
          <a:stretch/>
        </p:blipFill>
        <p:spPr>
          <a:xfrm>
            <a:off x="4355976" y="1268760"/>
            <a:ext cx="3795422" cy="496855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30FE93D-3004-45C0-87EA-AF3B1FE56692}"/>
              </a:ext>
            </a:extLst>
          </p:cNvPr>
          <p:cNvSpPr txBox="1"/>
          <p:nvPr/>
        </p:nvSpPr>
        <p:spPr>
          <a:xfrm>
            <a:off x="179512" y="404664"/>
            <a:ext cx="4953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Gilula’s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 Line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8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38582" t="15700" r="36187" b="8000"/>
          <a:stretch/>
        </p:blipFill>
        <p:spPr>
          <a:xfrm>
            <a:off x="30127" y="0"/>
            <a:ext cx="4037817" cy="68681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40550" t="14300" r="38188" b="12100"/>
          <a:stretch/>
        </p:blipFill>
        <p:spPr>
          <a:xfrm>
            <a:off x="4211960" y="-7462"/>
            <a:ext cx="3529960" cy="68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558" y="0"/>
            <a:ext cx="7894712" cy="1295400"/>
          </a:xfrm>
        </p:spPr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Radioulnar Joint (DRUJ)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kumimoji="0" lang="zh-TW" altLang="en-US"/>
          </a:p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86929B-7E8F-4BBC-A6A4-4B655183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2050" name="Picture 2" descr="Bidirectional Dislocation of the Distal Radioulnar Joint After Distal  Radius Fracture: Case Report - Journal of Hand Surgery">
            <a:extLst>
              <a:ext uri="{FF2B5EF4-FFF2-40B4-BE49-F238E27FC236}">
                <a16:creationId xmlns:a16="http://schemas.microsoft.com/office/drawing/2014/main" id="{1C4109F0-0955-4B6F-A584-D34E36B8B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/>
          <a:stretch/>
        </p:blipFill>
        <p:spPr bwMode="auto">
          <a:xfrm>
            <a:off x="35497" y="1583622"/>
            <a:ext cx="4896544" cy="393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B36A02-38D2-4CDE-B2D5-3832CBBB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72" y="1556792"/>
            <a:ext cx="3983671" cy="39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2E2FC13-607E-44F2-B37F-42B03DD19CFD}"/>
              </a:ext>
            </a:extLst>
          </p:cNvPr>
          <p:cNvSpPr txBox="1"/>
          <p:nvPr/>
        </p:nvSpPr>
        <p:spPr>
          <a:xfrm>
            <a:off x="5149172" y="5579782"/>
            <a:ext cx="4103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Galeazzi Fracture</a:t>
            </a:r>
          </a:p>
          <a:p>
            <a:pPr marL="342900" indent="-342900">
              <a:buFontTx/>
              <a:buChar char="-"/>
            </a:pP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Distal 1/3 radial shaft </a:t>
            </a:r>
            <a:r>
              <a:rPr lang="en-US" altLang="zh-TW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frx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</a:p>
          <a:p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     DRUJ injury</a:t>
            </a:r>
          </a:p>
          <a:p>
            <a:endParaRPr lang="zh-TW" altLang="en-US" sz="2400" dirty="0">
              <a:latin typeface="+mn-ea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4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43" name="Picture 5" descr="preop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300" y="122238"/>
            <a:ext cx="39497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E680FF8-F41A-41AE-9009-8B52CC545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17BB779-4454-4A1E-BBFF-9F5C1715296A}"/>
              </a:ext>
            </a:extLst>
          </p:cNvPr>
          <p:cNvSpPr txBox="1"/>
          <p:nvPr/>
        </p:nvSpPr>
        <p:spPr>
          <a:xfrm>
            <a:off x="395536" y="569912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Diagnosis ??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680FF8-F41A-41AE-9009-8B52CC54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17BB779-4454-4A1E-BBFF-9F5C1715296A}"/>
              </a:ext>
            </a:extLst>
          </p:cNvPr>
          <p:cNvSpPr txBox="1"/>
          <p:nvPr/>
        </p:nvSpPr>
        <p:spPr>
          <a:xfrm>
            <a:off x="265882" y="249708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Osteoarthritis</a:t>
            </a:r>
          </a:p>
          <a:p>
            <a:pPr marL="457200" indent="-457200">
              <a:buFontTx/>
              <a:buChar char="-"/>
            </a:pP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Joint space narrowing</a:t>
            </a:r>
          </a:p>
          <a:p>
            <a:pPr marL="457200" indent="-457200">
              <a:buFontTx/>
              <a:buChar char="-"/>
            </a:pP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Osteophyte formation</a:t>
            </a:r>
          </a:p>
          <a:p>
            <a:pPr marL="457200" indent="-457200">
              <a:buFontTx/>
              <a:buChar char="-"/>
            </a:pP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Subchondral sclerosis</a:t>
            </a:r>
          </a:p>
          <a:p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       and cyst</a:t>
            </a:r>
          </a:p>
          <a:p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Concentric glenohumeral osteoarthritis | Radiology Case | Radiopaedia.org">
            <a:extLst>
              <a:ext uri="{FF2B5EF4-FFF2-40B4-BE49-F238E27FC236}">
                <a16:creationId xmlns:a16="http://schemas.microsoft.com/office/drawing/2014/main" id="{06C5D42E-3A5C-49B8-826A-8A264FD83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7" t="16401" b="12201"/>
          <a:stretch/>
        </p:blipFill>
        <p:spPr bwMode="auto">
          <a:xfrm>
            <a:off x="468536" y="2780928"/>
            <a:ext cx="32943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imary and Posttraumatic Arthritis of the Elbow">
            <a:extLst>
              <a:ext uri="{FF2B5EF4-FFF2-40B4-BE49-F238E27FC236}">
                <a16:creationId xmlns:a16="http://schemas.microsoft.com/office/drawing/2014/main" id="{9C306105-B498-4139-B0C3-39F7AB014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8821" r="10753" b="11041"/>
          <a:stretch/>
        </p:blipFill>
        <p:spPr bwMode="auto">
          <a:xfrm>
            <a:off x="4107270" y="658737"/>
            <a:ext cx="4119937" cy="25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rthritis of the Wrist - OrthoInfo - AAOS">
            <a:extLst>
              <a:ext uri="{FF2B5EF4-FFF2-40B4-BE49-F238E27FC236}">
                <a16:creationId xmlns:a16="http://schemas.microsoft.com/office/drawing/2014/main" id="{EE53A583-E51E-4551-BA9A-BB6036EBA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270" y="3670526"/>
            <a:ext cx="4119937" cy="29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60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C928B5-F07B-44CF-9885-5BFC284E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and A</a:t>
            </a:r>
            <a:endParaRPr lang="zh-TW" alt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et&amp;#39;s learn about bones | Science News for Students">
            <a:extLst>
              <a:ext uri="{FF2B5EF4-FFF2-40B4-BE49-F238E27FC236}">
                <a16:creationId xmlns:a16="http://schemas.microsoft.com/office/drawing/2014/main" id="{41AF9F49-5AE6-431A-BB63-872145F01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r="24013"/>
          <a:stretch/>
        </p:blipFill>
        <p:spPr bwMode="auto">
          <a:xfrm>
            <a:off x="4755687" y="122238"/>
            <a:ext cx="3245313" cy="37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F5815C45-0EF1-41B8-9592-71F7B925B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393704"/>
              </p:ext>
            </p:extLst>
          </p:nvPr>
        </p:nvGraphicFramePr>
        <p:xfrm>
          <a:off x="1372064" y="4005064"/>
          <a:ext cx="6628936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288">
                  <a:extLst>
                    <a:ext uri="{9D8B030D-6E8A-4147-A177-3AD203B41FA5}">
                      <a16:colId xmlns:a16="http://schemas.microsoft.com/office/drawing/2014/main" val="2402839093"/>
                    </a:ext>
                  </a:extLst>
                </a:gridCol>
                <a:gridCol w="1308186">
                  <a:extLst>
                    <a:ext uri="{9D8B030D-6E8A-4147-A177-3AD203B41FA5}">
                      <a16:colId xmlns:a16="http://schemas.microsoft.com/office/drawing/2014/main" val="31194482"/>
                    </a:ext>
                  </a:extLst>
                </a:gridCol>
                <a:gridCol w="1462090">
                  <a:extLst>
                    <a:ext uri="{9D8B030D-6E8A-4147-A177-3AD203B41FA5}">
                      <a16:colId xmlns:a16="http://schemas.microsoft.com/office/drawing/2014/main" val="3175273709"/>
                    </a:ext>
                  </a:extLst>
                </a:gridCol>
                <a:gridCol w="1308186">
                  <a:extLst>
                    <a:ext uri="{9D8B030D-6E8A-4147-A177-3AD203B41FA5}">
                      <a16:colId xmlns:a16="http://schemas.microsoft.com/office/drawing/2014/main" val="671428997"/>
                    </a:ext>
                  </a:extLst>
                </a:gridCol>
                <a:gridCol w="1308186">
                  <a:extLst>
                    <a:ext uri="{9D8B030D-6E8A-4147-A177-3AD203B41FA5}">
                      <a16:colId xmlns:a16="http://schemas.microsoft.com/office/drawing/2014/main" val="145314575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W1</a:t>
                      </a:r>
                      <a:endParaRPr lang="zh-TW" altLang="en-US" sz="3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W2</a:t>
                      </a:r>
                      <a:endParaRPr lang="zh-TW" altLang="en-US" sz="3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W3</a:t>
                      </a:r>
                      <a:endParaRPr lang="zh-TW" altLang="en-US" sz="3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W4</a:t>
                      </a:r>
                      <a:endParaRPr lang="zh-TW" altLang="en-US" sz="3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W5</a:t>
                      </a:r>
                      <a:endParaRPr lang="zh-TW" altLang="en-US" sz="3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6886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1" dirty="0"/>
                        <a:t>漢銘</a:t>
                      </a:r>
                      <a:r>
                        <a:rPr lang="en-US" altLang="zh-TW" sz="3000" b="1" dirty="0"/>
                        <a:t>(</a:t>
                      </a:r>
                      <a:r>
                        <a:rPr lang="zh-TW" altLang="en-US" sz="3000" b="1" dirty="0"/>
                        <a:t>單</a:t>
                      </a:r>
                      <a:r>
                        <a:rPr lang="en-US" altLang="zh-TW" sz="3000" b="1" dirty="0"/>
                        <a:t>)</a:t>
                      </a:r>
                      <a:endParaRPr lang="zh-TW" alt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1" dirty="0"/>
                        <a:t>總院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0966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endParaRPr lang="zh-TW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1" dirty="0"/>
                        <a:t>總院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1" dirty="0"/>
                        <a:t>員基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366615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endParaRPr lang="zh-TW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1" dirty="0"/>
                        <a:t>總院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54360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E19E8E40-E0C6-4517-9D8D-29DAF5EAF293}"/>
              </a:ext>
            </a:extLst>
          </p:cNvPr>
          <p:cNvSpPr txBox="1"/>
          <p:nvPr/>
        </p:nvSpPr>
        <p:spPr>
          <a:xfrm>
            <a:off x="179512" y="2276872"/>
            <a:ext cx="4759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骨科部 呂岳修</a:t>
            </a:r>
            <a:endParaRPr lang="en-US" altLang="zh-TW" sz="3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MVPN: 68316</a:t>
            </a:r>
          </a:p>
          <a:p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E-Mail: 155366@cch.org.tw</a:t>
            </a:r>
            <a:endParaRPr lang="zh-TW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AA32F9A-CADA-48DE-BC98-42098CBD4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E86F445-043A-41DA-87E3-23FF680E2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492B447-B327-4172-A8EB-0A64062A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1A67905-3C08-4446-8A97-ECD4F571E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27" t="23400" r="38976" b="33200"/>
          <a:stretch/>
        </p:blipFill>
        <p:spPr>
          <a:xfrm>
            <a:off x="42832" y="221397"/>
            <a:ext cx="4097120" cy="313559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7CBA54A-ACEE-4392-A1C3-122BCC1F4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92" t="23400" r="39324" b="34659"/>
          <a:stretch/>
        </p:blipFill>
        <p:spPr>
          <a:xfrm>
            <a:off x="4219296" y="221397"/>
            <a:ext cx="4025112" cy="313559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A83993A-D80B-475B-89DF-1F4B888C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1" t="23400" r="35825" b="35340"/>
          <a:stretch/>
        </p:blipFill>
        <p:spPr>
          <a:xfrm>
            <a:off x="-13037" y="3617874"/>
            <a:ext cx="4152989" cy="266076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0DD59C8-4FC5-484A-8858-BB9C21B594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1026" name="Picture 2" descr="Radiography of the Shoulder Jennifer Nicol PGY-1 August 6, ppt download">
            <a:extLst>
              <a:ext uri="{FF2B5EF4-FFF2-40B4-BE49-F238E27FC236}">
                <a16:creationId xmlns:a16="http://schemas.microsoft.com/office/drawing/2014/main" id="{73A61B36-D933-4BD4-BEAB-4E4EE5815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8449" r="42208" b="19560"/>
          <a:stretch/>
        </p:blipFill>
        <p:spPr bwMode="auto">
          <a:xfrm>
            <a:off x="4229100" y="3408706"/>
            <a:ext cx="2791172" cy="33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5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33F5706-8068-4490-9CE4-F2F6A7A1C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EC40CD4-19DE-4ED5-8FC4-981368B1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Pediatrics</a:t>
            </a:r>
            <a:endParaRPr lang="zh-TW" alt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BCE8F8-6B39-453D-AF40-817FEA3B5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r="16250"/>
          <a:stretch/>
        </p:blipFill>
        <p:spPr bwMode="auto">
          <a:xfrm>
            <a:off x="484684" y="1773729"/>
            <a:ext cx="3744416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2A2934D-4ED5-4C44-8E58-A17DBBE0E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31757" y="150877"/>
            <a:ext cx="2667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628118C-E7EE-48BF-AA23-F64C42B72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01" t="-4401" r="50051" b="4401"/>
          <a:stretch/>
        </p:blipFill>
        <p:spPr bwMode="auto">
          <a:xfrm>
            <a:off x="4158397" y="3151726"/>
            <a:ext cx="3040360" cy="301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0411965-7B5E-4DD2-82B0-EC2A5EDB45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DCAF583-233C-45CB-8097-5C1B1E6AC03F}"/>
              </a:ext>
            </a:extLst>
          </p:cNvPr>
          <p:cNvSpPr txBox="1"/>
          <p:nvPr/>
        </p:nvSpPr>
        <p:spPr>
          <a:xfrm>
            <a:off x="467544" y="4774104"/>
            <a:ext cx="3707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latin typeface="Calibri" panose="020F0502020204030204" pitchFamily="34" charset="0"/>
                <a:cs typeface="Calibri" panose="020F0502020204030204" pitchFamily="34" charset="0"/>
              </a:rPr>
              <a:t>Ossification center </a:t>
            </a:r>
            <a:r>
              <a:rPr lang="zh-TW" altLang="en-US" sz="2200" dirty="0">
                <a:latin typeface="+mj-ea"/>
                <a:ea typeface="+mj-ea"/>
                <a:cs typeface="Calibri" panose="020F0502020204030204" pitchFamily="34" charset="0"/>
              </a:rPr>
              <a:t>骨化中心</a:t>
            </a:r>
            <a:endParaRPr lang="en-US" altLang="zh-TW" sz="2200" dirty="0">
              <a:latin typeface="+mj-ea"/>
              <a:ea typeface="+mj-ea"/>
              <a:cs typeface="Calibri" panose="020F0502020204030204" pitchFamily="34" charset="0"/>
            </a:endParaRPr>
          </a:p>
          <a:p>
            <a:r>
              <a:rPr lang="en-US" altLang="zh-TW" sz="2200" dirty="0">
                <a:latin typeface="Calibri" panose="020F0502020204030204" pitchFamily="34" charset="0"/>
                <a:cs typeface="Calibri" panose="020F0502020204030204" pitchFamily="34" charset="0"/>
              </a:rPr>
              <a:t>Head –</a:t>
            </a:r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200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TW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200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r>
              <a:rPr lang="en-US" altLang="zh-TW" sz="2200" dirty="0">
                <a:latin typeface="Calibri" panose="020F0502020204030204" pitchFamily="34" charset="0"/>
                <a:cs typeface="Calibri" panose="020F0502020204030204" pitchFamily="34" charset="0"/>
              </a:rPr>
              <a:t>Greater tubercle – 3 years</a:t>
            </a:r>
          </a:p>
          <a:p>
            <a:r>
              <a:rPr lang="en-US" altLang="zh-TW" sz="2200" dirty="0">
                <a:latin typeface="Calibri" panose="020F0502020204030204" pitchFamily="34" charset="0"/>
                <a:cs typeface="Calibri" panose="020F0502020204030204" pitchFamily="34" charset="0"/>
              </a:rPr>
              <a:t>Lesser tubercle – 5 years</a:t>
            </a:r>
          </a:p>
        </p:txBody>
      </p:sp>
    </p:spTree>
    <p:extLst>
      <p:ext uri="{BB962C8B-B14F-4D97-AF65-F5344CB8AC3E}">
        <p14:creationId xmlns:p14="http://schemas.microsoft.com/office/powerpoint/2010/main" val="27884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內容版面配置區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047" y="824866"/>
            <a:ext cx="2608262" cy="2700337"/>
          </a:xfrm>
        </p:spPr>
      </p:pic>
      <p:sp>
        <p:nvSpPr>
          <p:cNvPr id="63490" name="標題 2"/>
          <p:cNvSpPr>
            <a:spLocks noGrp="1"/>
          </p:cNvSpPr>
          <p:nvPr>
            <p:ph type="title" idx="4294967295"/>
          </p:nvPr>
        </p:nvSpPr>
        <p:spPr>
          <a:xfrm>
            <a:off x="109711" y="43499"/>
            <a:ext cx="7543800" cy="785812"/>
          </a:xfrm>
        </p:spPr>
        <p:txBody>
          <a:bodyPr/>
          <a:lstStyle/>
          <a:p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Shoulder dislocation…</a:t>
            </a: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暗藏陷阱</a:t>
            </a:r>
          </a:p>
        </p:txBody>
      </p:sp>
      <p:pic>
        <p:nvPicPr>
          <p:cNvPr id="63492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027" y="824866"/>
            <a:ext cx="276383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圖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5150" y="3681413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圖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325" y="3679825"/>
            <a:ext cx="310991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圖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40" y="3693393"/>
            <a:ext cx="29114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874441" y="3028345"/>
            <a:ext cx="9366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96%</a:t>
            </a:r>
            <a:endParaRPr lang="zh-TW" altLang="en-US" sz="2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3105150" y="5589240"/>
            <a:ext cx="27781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bulb sign</a:t>
            </a:r>
          </a:p>
          <a:p>
            <a:r>
              <a:rPr lang="en-US" altLang="zh-TW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(int. rotation)</a:t>
            </a:r>
            <a:endParaRPr lang="zh-TW" alt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47871" y="5445224"/>
            <a:ext cx="27765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Vacant glenoid (&gt;6mm)</a:t>
            </a:r>
            <a:endParaRPr lang="zh-TW" alt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300788" y="5210175"/>
            <a:ext cx="27765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Trough sign</a:t>
            </a:r>
            <a:endParaRPr lang="zh-TW" alt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2955925" y="3038436"/>
            <a:ext cx="3279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of congruency</a:t>
            </a:r>
            <a:endParaRPr lang="zh-TW" alt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14D94DD-8896-46FE-978C-E7D5945677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667" t="62222" r="20075" b="24630"/>
          <a:stretch/>
        </p:blipFill>
        <p:spPr>
          <a:xfrm>
            <a:off x="8351912" y="5876925"/>
            <a:ext cx="792088" cy="9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05DF0CD-F415-4E28-B5F1-39CC99D0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9EF1726-A0FB-4CE6-AFC1-FF36D7E9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 Pad Sign, indicate a fracture</a:t>
            </a:r>
            <a:endParaRPr lang="zh-TW" alt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6695BA-C68F-4842-AE63-CA21B0405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9AE4CD-C340-4CE8-88B8-48092183B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1" r="3167"/>
          <a:stretch/>
        </p:blipFill>
        <p:spPr bwMode="auto">
          <a:xfrm>
            <a:off x="1403648" y="1726754"/>
            <a:ext cx="5688632" cy="442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4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05DF0CD-F415-4E28-B5F1-39CC99D0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9EF1726-A0FB-4CE6-AFC1-FF36D7E9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Acromioclavicular Joint </a:t>
            </a:r>
            <a:b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肩鎖關節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6695BA-C68F-4842-AE63-CA21B0405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26A7B93-6664-4B44-B9C8-45823EDFF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90"/>
          <a:stretch/>
        </p:blipFill>
        <p:spPr bwMode="auto">
          <a:xfrm>
            <a:off x="78978" y="1405454"/>
            <a:ext cx="3754760" cy="34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5EF54F-ACF1-425D-9291-1B406664F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7"/>
          <a:stretch/>
        </p:blipFill>
        <p:spPr bwMode="auto">
          <a:xfrm>
            <a:off x="3902906" y="1405454"/>
            <a:ext cx="42513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6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661384D-EF1D-4344-9B98-FCF5B705A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2D66347-7136-48DD-A588-841449FD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Acromioclavicular (AC) Dislocation</a:t>
            </a:r>
            <a:endParaRPr lang="zh-TW" alt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F093F3-DA10-456D-9B00-6664CD798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-2594" r="5017" b="2594"/>
          <a:stretch/>
        </p:blipFill>
        <p:spPr bwMode="auto">
          <a:xfrm>
            <a:off x="4499992" y="1268760"/>
            <a:ext cx="3624445" cy="47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BD094F7-D586-475F-93FF-4918475B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" y="1626947"/>
            <a:ext cx="4297660" cy="42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FC4C045-A3FD-410D-81AB-9B033CF7C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8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661384D-EF1D-4344-9B98-FCF5B705A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2D66347-7136-48DD-A588-841449FD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24" y="-326368"/>
            <a:ext cx="7543800" cy="1295400"/>
          </a:xfrm>
        </p:spPr>
        <p:txBody>
          <a:bodyPr/>
          <a:lstStyle/>
          <a:p>
            <a:r>
              <a:rPr lang="en-US" altLang="zh-TW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Tumor</a:t>
            </a:r>
            <a:endParaRPr lang="zh-TW" alt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5BE24F5-9868-40F9-BC8B-817CA422E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7" t="62222" r="20075" b="24630"/>
          <a:stretch/>
        </p:blipFill>
        <p:spPr>
          <a:xfrm>
            <a:off x="8351912" y="5516562"/>
            <a:ext cx="792088" cy="1307729"/>
          </a:xfrm>
          <a:prstGeom prst="rect">
            <a:avLst/>
          </a:prstGeom>
        </p:spPr>
      </p:pic>
      <p:pic>
        <p:nvPicPr>
          <p:cNvPr id="3078" name="Picture 6" descr="Bone Tumours and Benign Lytic Lesions">
            <a:extLst>
              <a:ext uri="{FF2B5EF4-FFF2-40B4-BE49-F238E27FC236}">
                <a16:creationId xmlns:a16="http://schemas.microsoft.com/office/drawing/2014/main" id="{70615931-9B76-4A0A-A941-ED7CFDFD6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2" r="9321"/>
          <a:stretch/>
        </p:blipFill>
        <p:spPr bwMode="auto">
          <a:xfrm>
            <a:off x="61838" y="1546041"/>
            <a:ext cx="2995385" cy="387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4E099B1-9C32-494F-A55B-FED1873348FA}"/>
              </a:ext>
            </a:extLst>
          </p:cNvPr>
          <p:cNvSpPr txBox="1"/>
          <p:nvPr/>
        </p:nvSpPr>
        <p:spPr>
          <a:xfrm>
            <a:off x="0" y="5473150"/>
            <a:ext cx="461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Aneurysm Bone Cyst 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(ABC) 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  <a:cs typeface="Calibri" panose="020F0502020204030204" pitchFamily="34" charset="0"/>
              </a:rPr>
              <a:t>血管性骨囊腫</a:t>
            </a:r>
          </a:p>
        </p:txBody>
      </p:sp>
      <p:pic>
        <p:nvPicPr>
          <p:cNvPr id="3080" name="Picture 8" descr="Unicameral bone cyst of the proximal humerus. The lesion involves the... |  Download Scientific Diagram">
            <a:extLst>
              <a:ext uri="{FF2B5EF4-FFF2-40B4-BE49-F238E27FC236}">
                <a16:creationId xmlns:a16="http://schemas.microsoft.com/office/drawing/2014/main" id="{54EEFA89-CEA6-4D22-AF68-CC19EA860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5134" r="20042" b="9358"/>
          <a:stretch/>
        </p:blipFill>
        <p:spPr bwMode="auto">
          <a:xfrm>
            <a:off x="3151527" y="1565879"/>
            <a:ext cx="2640188" cy="384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4F46B7E-9742-41A8-9F6B-7F5D92779867}"/>
              </a:ext>
            </a:extLst>
          </p:cNvPr>
          <p:cNvSpPr txBox="1"/>
          <p:nvPr/>
        </p:nvSpPr>
        <p:spPr>
          <a:xfrm>
            <a:off x="2925377" y="5473150"/>
            <a:ext cx="461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Unicameral Bone Cyst 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(UBC)</a:t>
            </a:r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  <a:cs typeface="Calibri" panose="020F0502020204030204" pitchFamily="34" charset="0"/>
              </a:rPr>
              <a:t>單純性骨囊腫</a:t>
            </a:r>
          </a:p>
        </p:txBody>
      </p:sp>
      <p:pic>
        <p:nvPicPr>
          <p:cNvPr id="3082" name="Picture 10" descr="Malignant tumor of humerus | malignant bone tumors of the proximal humerus  are">
            <a:extLst>
              <a:ext uri="{FF2B5EF4-FFF2-40B4-BE49-F238E27FC236}">
                <a16:creationId xmlns:a16="http://schemas.microsoft.com/office/drawing/2014/main" id="{CF526AF8-6403-4B7C-9C57-C939C946D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6"/>
          <a:stretch/>
        </p:blipFill>
        <p:spPr bwMode="auto">
          <a:xfrm>
            <a:off x="5886019" y="1546041"/>
            <a:ext cx="3116076" cy="38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CD7D483-DBCB-4AEB-A733-91C36B427E7E}"/>
              </a:ext>
            </a:extLst>
          </p:cNvPr>
          <p:cNvSpPr txBox="1"/>
          <p:nvPr/>
        </p:nvSpPr>
        <p:spPr>
          <a:xfrm>
            <a:off x="5886019" y="5466057"/>
            <a:ext cx="461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Malignant tumor</a:t>
            </a:r>
          </a:p>
        </p:txBody>
      </p:sp>
    </p:spTree>
    <p:extLst>
      <p:ext uri="{BB962C8B-B14F-4D97-AF65-F5344CB8AC3E}">
        <p14:creationId xmlns:p14="http://schemas.microsoft.com/office/powerpoint/2010/main" val="32857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Network">
  <a:themeElements>
    <a:clrScheme name="藥劑師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1_Network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etwork">
  <a:themeElements>
    <a:clrScheme name="藥劑師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1_Network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9967</TotalTime>
  <Words>410</Words>
  <Application>Microsoft Office PowerPoint</Application>
  <PresentationFormat>如螢幕大小 (4:3)</PresentationFormat>
  <Paragraphs>97</Paragraphs>
  <Slides>28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微軟正黑體</vt:lpstr>
      <vt:lpstr>新細明體</vt:lpstr>
      <vt:lpstr>標楷體</vt:lpstr>
      <vt:lpstr>Arial</vt:lpstr>
      <vt:lpstr>Calibri</vt:lpstr>
      <vt:lpstr>Wingdings</vt:lpstr>
      <vt:lpstr>1_Network</vt:lpstr>
      <vt:lpstr>2_Network</vt:lpstr>
      <vt:lpstr>上肢影像判讀</vt:lpstr>
      <vt:lpstr>Shoulder Joints</vt:lpstr>
      <vt:lpstr>PowerPoint 簡報</vt:lpstr>
      <vt:lpstr>Pediatrics</vt:lpstr>
      <vt:lpstr>Shoulder dislocation…暗藏陷阱</vt:lpstr>
      <vt:lpstr>Fat Pad Sign, indicate a fracture</vt:lpstr>
      <vt:lpstr>Acromioclavicular Joint  肩鎖關節</vt:lpstr>
      <vt:lpstr>Acromioclavicular (AC) Dislocation</vt:lpstr>
      <vt:lpstr>Bone Tumor</vt:lpstr>
      <vt:lpstr>Elbow Joints</vt:lpstr>
      <vt:lpstr>PowerPoint 簡報</vt:lpstr>
      <vt:lpstr>Elbow Dislocation  後方脫臼</vt:lpstr>
      <vt:lpstr> Radial Head Dislocation Radiocapitellar Line 竹籤串貢丸 </vt:lpstr>
      <vt:lpstr>Monteggia fracture Radial Head Dislocation + Proximal Ulnar Fracture</vt:lpstr>
      <vt:lpstr>PowerPoint 簡報</vt:lpstr>
      <vt:lpstr>手部XRAY檢查</vt:lpstr>
      <vt:lpstr>Mallet finger，請照 finger view</vt:lpstr>
      <vt:lpstr>懷疑掌骨骨折，請照 hand view</vt:lpstr>
      <vt:lpstr>Wrist pain，請照 wrist view</vt:lpstr>
      <vt:lpstr>Carpal Bone  口訣: 舟月三豆，大小頭勾</vt:lpstr>
      <vt:lpstr>Carpal Bone  口訣: 舟月三豆，大小頭勾</vt:lpstr>
      <vt:lpstr>Scaphoid Fracture</vt:lpstr>
      <vt:lpstr>PowerPoint 簡報</vt:lpstr>
      <vt:lpstr>PowerPoint 簡報</vt:lpstr>
      <vt:lpstr>Distal Radioulnar Joint (DRUJ)</vt:lpstr>
      <vt:lpstr>PowerPoint 簡報</vt:lpstr>
      <vt:lpstr>PowerPoint 簡報</vt:lpstr>
      <vt:lpstr>Q and A</vt:lpstr>
    </vt:vector>
  </TitlesOfParts>
  <Company>cch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財團法人彰化基督教醫院</dc:title>
  <dc:creator>57147</dc:creator>
  <cp:lastModifiedBy>D1700(中醫部)</cp:lastModifiedBy>
  <cp:revision>705</cp:revision>
  <cp:lastPrinted>2015-07-31T01:58:10Z</cp:lastPrinted>
  <dcterms:created xsi:type="dcterms:W3CDTF">2007-05-09T07:56:11Z</dcterms:created>
  <dcterms:modified xsi:type="dcterms:W3CDTF">2021-10-14T05:11:14Z</dcterms:modified>
</cp:coreProperties>
</file>