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353" r:id="rId3"/>
    <p:sldId id="356" r:id="rId4"/>
    <p:sldId id="357" r:id="rId5"/>
    <p:sldId id="361" r:id="rId6"/>
    <p:sldId id="362" r:id="rId7"/>
    <p:sldId id="382" r:id="rId8"/>
    <p:sldId id="363" r:id="rId9"/>
    <p:sldId id="383" r:id="rId10"/>
    <p:sldId id="365" r:id="rId11"/>
    <p:sldId id="366" r:id="rId12"/>
    <p:sldId id="367" r:id="rId13"/>
    <p:sldId id="368" r:id="rId14"/>
    <p:sldId id="384" r:id="rId15"/>
    <p:sldId id="369" r:id="rId16"/>
    <p:sldId id="381" r:id="rId17"/>
    <p:sldId id="374" r:id="rId18"/>
    <p:sldId id="373" r:id="rId19"/>
    <p:sldId id="370" r:id="rId20"/>
    <p:sldId id="385" r:id="rId21"/>
    <p:sldId id="358" r:id="rId22"/>
    <p:sldId id="386" r:id="rId23"/>
    <p:sldId id="387" r:id="rId24"/>
    <p:sldId id="360" r:id="rId25"/>
    <p:sldId id="388" r:id="rId26"/>
    <p:sldId id="397" r:id="rId27"/>
    <p:sldId id="389" r:id="rId28"/>
    <p:sldId id="337" r:id="rId29"/>
    <p:sldId id="338" r:id="rId30"/>
    <p:sldId id="339" r:id="rId31"/>
    <p:sldId id="340" r:id="rId32"/>
    <p:sldId id="391" r:id="rId33"/>
    <p:sldId id="392" r:id="rId34"/>
    <p:sldId id="390" r:id="rId35"/>
    <p:sldId id="395" r:id="rId36"/>
    <p:sldId id="342" r:id="rId37"/>
    <p:sldId id="343" r:id="rId38"/>
    <p:sldId id="344" r:id="rId39"/>
    <p:sldId id="393" r:id="rId40"/>
    <p:sldId id="376" r:id="rId41"/>
    <p:sldId id="346" r:id="rId42"/>
    <p:sldId id="347" r:id="rId43"/>
    <p:sldId id="348" r:id="rId44"/>
    <p:sldId id="377" r:id="rId45"/>
    <p:sldId id="39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24E"/>
    <a:srgbClr val="EA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12" autoAdjust="0"/>
  </p:normalViewPr>
  <p:slideViewPr>
    <p:cSldViewPr>
      <p:cViewPr varScale="1">
        <p:scale>
          <a:sx n="58" d="100"/>
          <a:sy n="58" d="100"/>
        </p:scale>
        <p:origin x="154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4696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138179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758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311901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876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401650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256452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309547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379348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11"/>
          </p:nvPr>
        </p:nvSpPr>
        <p:spPr/>
        <p:txBody>
          <a:bodyPr/>
          <a:lstStyle/>
          <a:p>
            <a:pPr>
              <a:defRPr/>
            </a:pPr>
            <a:endParaRPr lang="fr-CA" altLang="zh-TW"/>
          </a:p>
        </p:txBody>
      </p:sp>
      <p:sp>
        <p:nvSpPr>
          <p:cNvPr id="6" name="Slide Number Placeholder 5"/>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260312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6" name="Footer Placeholder 5"/>
          <p:cNvSpPr>
            <a:spLocks noGrp="1"/>
          </p:cNvSpPr>
          <p:nvPr>
            <p:ph type="ftr" sz="quarter" idx="11"/>
          </p:nvPr>
        </p:nvSpPr>
        <p:spPr/>
        <p:txBody>
          <a:bodyPr/>
          <a:lstStyle/>
          <a:p>
            <a:pPr>
              <a:defRPr/>
            </a:pPr>
            <a:endParaRPr lang="fr-CA" altLang="zh-TW"/>
          </a:p>
        </p:txBody>
      </p:sp>
      <p:sp>
        <p:nvSpPr>
          <p:cNvPr id="7" name="Slide Number Placeholder 6"/>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73243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8" name="Footer Placeholder 7"/>
          <p:cNvSpPr>
            <a:spLocks noGrp="1"/>
          </p:cNvSpPr>
          <p:nvPr>
            <p:ph type="ftr" sz="quarter" idx="11"/>
          </p:nvPr>
        </p:nvSpPr>
        <p:spPr/>
        <p:txBody>
          <a:bodyPr/>
          <a:lstStyle/>
          <a:p>
            <a:pPr>
              <a:defRPr/>
            </a:pPr>
            <a:endParaRPr lang="fr-CA" altLang="zh-TW"/>
          </a:p>
        </p:txBody>
      </p:sp>
      <p:sp>
        <p:nvSpPr>
          <p:cNvPr id="9" name="Slide Number Placeholder 8"/>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38149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4" name="Footer Placeholder 3"/>
          <p:cNvSpPr>
            <a:spLocks noGrp="1"/>
          </p:cNvSpPr>
          <p:nvPr>
            <p:ph type="ftr" sz="quarter" idx="11"/>
          </p:nvPr>
        </p:nvSpPr>
        <p:spPr/>
        <p:txBody>
          <a:bodyPr/>
          <a:lstStyle/>
          <a:p>
            <a:pPr>
              <a:defRPr/>
            </a:pPr>
            <a:endParaRPr lang="fr-CA" altLang="zh-TW"/>
          </a:p>
        </p:txBody>
      </p:sp>
      <p:sp>
        <p:nvSpPr>
          <p:cNvPr id="5" name="Slide Number Placeholder 4"/>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291534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3" name="Footer Placeholder 2"/>
          <p:cNvSpPr>
            <a:spLocks noGrp="1"/>
          </p:cNvSpPr>
          <p:nvPr>
            <p:ph type="ftr" sz="quarter" idx="11"/>
          </p:nvPr>
        </p:nvSpPr>
        <p:spPr/>
        <p:txBody>
          <a:bodyPr/>
          <a:lstStyle/>
          <a:p>
            <a:pPr>
              <a:defRPr/>
            </a:pPr>
            <a:endParaRPr lang="fr-CA" altLang="zh-TW"/>
          </a:p>
        </p:txBody>
      </p:sp>
      <p:sp>
        <p:nvSpPr>
          <p:cNvPr id="4" name="Slide Number Placeholder 3"/>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90253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6" name="Footer Placeholder 5"/>
          <p:cNvSpPr>
            <a:spLocks noGrp="1"/>
          </p:cNvSpPr>
          <p:nvPr>
            <p:ph type="ftr" sz="quarter" idx="11"/>
          </p:nvPr>
        </p:nvSpPr>
        <p:spPr/>
        <p:txBody>
          <a:bodyPr/>
          <a:lstStyle/>
          <a:p>
            <a:pPr>
              <a:defRPr/>
            </a:pPr>
            <a:endParaRPr lang="fr-CA" altLang="zh-TW"/>
          </a:p>
        </p:txBody>
      </p:sp>
      <p:sp>
        <p:nvSpPr>
          <p:cNvPr id="7" name="Slide Number Placeholder 6"/>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125129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040BF605-858B-4C07-B7E8-0AD78CC3E5EE}" type="datetimeFigureOut">
              <a:rPr lang="fr-FR" altLang="zh-TW" smtClean="0"/>
              <a:pPr>
                <a:defRPr/>
              </a:pPr>
              <a:t>23/08/2021</a:t>
            </a:fld>
            <a:endParaRPr lang="fr-CA" altLang="zh-TW"/>
          </a:p>
        </p:txBody>
      </p:sp>
      <p:sp>
        <p:nvSpPr>
          <p:cNvPr id="6" name="Footer Placeholder 5"/>
          <p:cNvSpPr>
            <a:spLocks noGrp="1"/>
          </p:cNvSpPr>
          <p:nvPr>
            <p:ph type="ftr" sz="quarter" idx="11"/>
          </p:nvPr>
        </p:nvSpPr>
        <p:spPr/>
        <p:txBody>
          <a:bodyPr/>
          <a:lstStyle/>
          <a:p>
            <a:pPr>
              <a:defRPr/>
            </a:pPr>
            <a:endParaRPr lang="fr-CA" altLang="zh-TW"/>
          </a:p>
        </p:txBody>
      </p:sp>
      <p:sp>
        <p:nvSpPr>
          <p:cNvPr id="7" name="Slide Number Placeholder 6"/>
          <p:cNvSpPr>
            <a:spLocks noGrp="1"/>
          </p:cNvSpPr>
          <p:nvPr>
            <p:ph type="sldNum" sz="quarter" idx="12"/>
          </p:nvPr>
        </p:nvSpPr>
        <p:spPr/>
        <p:txBody>
          <a:body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381894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40BF605-858B-4C07-B7E8-0AD78CC3E5EE}" type="datetimeFigureOut">
              <a:rPr lang="fr-FR" altLang="zh-TW" smtClean="0"/>
              <a:pPr>
                <a:defRPr/>
              </a:pPr>
              <a:t>23/08/2021</a:t>
            </a:fld>
            <a:endParaRPr lang="fr-CA" altLang="zh-TW"/>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ltLang="zh-TW"/>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4C19343-EEC8-4C4E-819D-C5632BBFC403}" type="slidenum">
              <a:rPr lang="fr-CA" altLang="zh-TW" smtClean="0"/>
              <a:pPr/>
              <a:t>‹#›</a:t>
            </a:fld>
            <a:endParaRPr lang="fr-CA" altLang="zh-TW"/>
          </a:p>
        </p:txBody>
      </p:sp>
    </p:spTree>
    <p:extLst>
      <p:ext uri="{BB962C8B-B14F-4D97-AF65-F5344CB8AC3E}">
        <p14:creationId xmlns:p14="http://schemas.microsoft.com/office/powerpoint/2010/main" val="403158200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PZpMR-fAp4" TargetMode="External"/><Relationship Id="rId2" Type="http://schemas.openxmlformats.org/officeDocument/2006/relationships/hyperlink" Target="https://www.youtube.com/watch?v=kAdgGv71Bz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ML1JKMeBUh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tFyOvZX2t0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youtube.com/watch?v=r_A84ox9JR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youtube.com/watch?v=8K7jzDIUpL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youtube.com/watch?v=u5H9iG8QhY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827584" y="2204864"/>
            <a:ext cx="7080299" cy="1012825"/>
          </a:xfrm>
        </p:spPr>
        <p:txBody>
          <a:bodyPr>
            <a:normAutofit fontScale="90000"/>
          </a:bodyPr>
          <a:lstStyle/>
          <a:p>
            <a:pPr algn="ctr" eaLnBrk="1" hangingPunct="1"/>
            <a:r>
              <a:rPr lang="zh-TW" altLang="en-US" sz="5300" dirty="0">
                <a:latin typeface="標楷體" panose="03000509000000000000" pitchFamily="65" charset="-120"/>
                <a:ea typeface="標楷體" panose="03000509000000000000" pitchFamily="65" charset="-120"/>
              </a:rPr>
              <a:t>傷科</a:t>
            </a:r>
            <a:r>
              <a:rPr lang="zh-TW" altLang="en-US" dirty="0">
                <a:latin typeface="標楷體" panose="03000509000000000000" pitchFamily="65" charset="-120"/>
                <a:ea typeface="標楷體" panose="03000509000000000000" pitchFamily="65" charset="-120"/>
              </a:rPr>
              <a:t>核心課程</a:t>
            </a:r>
            <a:br>
              <a:rPr lang="en-US" altLang="zh-TW" dirty="0">
                <a:latin typeface="標楷體" panose="03000509000000000000" pitchFamily="65" charset="-120"/>
                <a:ea typeface="標楷體" panose="03000509000000000000" pitchFamily="65" charset="-120"/>
              </a:rPr>
            </a:br>
            <a:r>
              <a:rPr lang="zh-TW" altLang="en-US" sz="4800" dirty="0">
                <a:latin typeface="標楷體" panose="03000509000000000000" pitchFamily="65" charset="-120"/>
                <a:ea typeface="標楷體" panose="03000509000000000000" pitchFamily="65" charset="-120"/>
              </a:rPr>
              <a:t>上肢疾患</a:t>
            </a:r>
            <a:r>
              <a:rPr lang="en-US" altLang="zh-TW" sz="4800" dirty="0">
                <a:latin typeface="標楷體" panose="03000509000000000000" pitchFamily="65" charset="-120"/>
                <a:ea typeface="標楷體" panose="03000509000000000000" pitchFamily="65" charset="-120"/>
              </a:rPr>
              <a:t>-</a:t>
            </a:r>
            <a:r>
              <a:rPr lang="zh-TW" altLang="en-US" sz="4800" dirty="0">
                <a:latin typeface="標楷體" panose="03000509000000000000" pitchFamily="65" charset="-120"/>
                <a:ea typeface="標楷體" panose="03000509000000000000" pitchFamily="65" charset="-120"/>
              </a:rPr>
              <a:t>肩與肘</a:t>
            </a:r>
            <a:endParaRPr lang="fr-CA" altLang="zh-TW" sz="4800" dirty="0">
              <a:latin typeface="標楷體" panose="03000509000000000000" pitchFamily="65" charset="-120"/>
              <a:ea typeface="標楷體" panose="03000509000000000000" pitchFamily="65" charset="-120"/>
            </a:endParaRPr>
          </a:p>
        </p:txBody>
      </p:sp>
      <p:sp>
        <p:nvSpPr>
          <p:cNvPr id="2051" name="Sous-titre 2"/>
          <p:cNvSpPr>
            <a:spLocks noGrp="1"/>
          </p:cNvSpPr>
          <p:nvPr>
            <p:ph type="subTitle" idx="1"/>
          </p:nvPr>
        </p:nvSpPr>
        <p:spPr>
          <a:xfrm>
            <a:off x="1187624" y="3861048"/>
            <a:ext cx="6192688" cy="1644872"/>
          </a:xfrm>
        </p:spPr>
        <p:txBody>
          <a:bodyPr>
            <a:normAutofit/>
          </a:bodyPr>
          <a:lstStyle/>
          <a:p>
            <a:pPr algn="ctr" eaLnBrk="1" hangingPunct="1"/>
            <a:r>
              <a:rPr lang="zh-TW" altLang="en-US" sz="2000" dirty="0">
                <a:solidFill>
                  <a:schemeClr val="tx1"/>
                </a:solidFill>
                <a:latin typeface="標楷體" panose="03000509000000000000" pitchFamily="65" charset="-120"/>
                <a:ea typeface="標楷體" panose="03000509000000000000" pitchFamily="65" charset="-120"/>
              </a:rPr>
              <a:t>報告醫師：</a:t>
            </a:r>
            <a:r>
              <a:rPr lang="en-US" altLang="zh-TW" sz="2000" dirty="0">
                <a:solidFill>
                  <a:schemeClr val="tx1"/>
                </a:solidFill>
                <a:latin typeface="標楷體" panose="03000509000000000000" pitchFamily="65" charset="-120"/>
                <a:ea typeface="標楷體" panose="03000509000000000000" pitchFamily="65" charset="-120"/>
              </a:rPr>
              <a:t>R3 </a:t>
            </a:r>
            <a:r>
              <a:rPr lang="zh-TW" altLang="en-US" sz="2000" dirty="0">
                <a:solidFill>
                  <a:schemeClr val="tx1"/>
                </a:solidFill>
                <a:latin typeface="標楷體" panose="03000509000000000000" pitchFamily="65" charset="-120"/>
                <a:ea typeface="標楷體" panose="03000509000000000000" pitchFamily="65" charset="-120"/>
              </a:rPr>
              <a:t>李宗翰</a:t>
            </a:r>
            <a:endParaRPr lang="en-US" altLang="zh-TW" sz="2000" dirty="0">
              <a:solidFill>
                <a:schemeClr val="tx1"/>
              </a:solidFill>
              <a:latin typeface="標楷體" panose="03000509000000000000" pitchFamily="65" charset="-120"/>
              <a:ea typeface="標楷體" panose="03000509000000000000" pitchFamily="65" charset="-120"/>
            </a:endParaRPr>
          </a:p>
          <a:p>
            <a:pPr algn="ctr" eaLnBrk="1" hangingPunct="1"/>
            <a:r>
              <a:rPr lang="zh-TW" altLang="en-US" sz="2000" dirty="0">
                <a:solidFill>
                  <a:schemeClr val="tx1"/>
                </a:solidFill>
                <a:latin typeface="標楷體" panose="03000509000000000000" pitchFamily="65" charset="-120"/>
                <a:ea typeface="標楷體" panose="03000509000000000000" pitchFamily="65" charset="-120"/>
              </a:rPr>
              <a:t>指導醫師：</a:t>
            </a:r>
            <a:r>
              <a:rPr lang="en-US" altLang="zh-TW" sz="2000" dirty="0">
                <a:solidFill>
                  <a:schemeClr val="tx1"/>
                </a:solidFill>
                <a:latin typeface="標楷體" panose="03000509000000000000" pitchFamily="65" charset="-120"/>
                <a:ea typeface="標楷體" panose="03000509000000000000" pitchFamily="65" charset="-120"/>
              </a:rPr>
              <a:t>VS</a:t>
            </a:r>
            <a:r>
              <a:rPr lang="zh-TW" altLang="en-US" sz="2000" dirty="0">
                <a:solidFill>
                  <a:schemeClr val="tx1"/>
                </a:solidFill>
                <a:latin typeface="標楷體" panose="03000509000000000000" pitchFamily="65" charset="-120"/>
                <a:ea typeface="標楷體" panose="03000509000000000000" pitchFamily="65" charset="-120"/>
              </a:rPr>
              <a:t> 林廉証主任</a:t>
            </a:r>
            <a:endParaRPr lang="en-US" altLang="zh-TW" sz="2000" dirty="0">
              <a:solidFill>
                <a:schemeClr val="tx1"/>
              </a:solidFill>
              <a:latin typeface="標楷體" panose="03000509000000000000" pitchFamily="65" charset="-120"/>
              <a:ea typeface="標楷體" panose="03000509000000000000" pitchFamily="65" charset="-120"/>
            </a:endParaRPr>
          </a:p>
          <a:p>
            <a:pPr algn="ctr" eaLnBrk="1" hangingPunct="1"/>
            <a:r>
              <a:rPr lang="zh-TW" altLang="en-US" sz="2000" dirty="0">
                <a:solidFill>
                  <a:schemeClr val="tx1"/>
                </a:solidFill>
                <a:latin typeface="標楷體" panose="03000509000000000000" pitchFamily="65" charset="-120"/>
                <a:ea typeface="標楷體" panose="03000509000000000000" pitchFamily="65" charset="-120"/>
              </a:rPr>
              <a:t>日期：</a:t>
            </a:r>
            <a:r>
              <a:rPr lang="en-US" altLang="zh-TW" sz="2000" dirty="0">
                <a:solidFill>
                  <a:schemeClr val="tx1"/>
                </a:solidFill>
                <a:latin typeface="標楷體" panose="03000509000000000000" pitchFamily="65" charset="-120"/>
                <a:ea typeface="標楷體" panose="03000509000000000000" pitchFamily="65" charset="-120"/>
              </a:rPr>
              <a:t>2021-08-23</a:t>
            </a:r>
          </a:p>
          <a:p>
            <a:pPr algn="l" eaLnBrk="1" hangingPunct="1"/>
            <a:endParaRPr lang="fr-CA" altLang="zh-TW" dirty="0">
              <a:solidFill>
                <a:srgbClr val="60624E"/>
              </a:solidFill>
              <a:latin typeface="標楷體" panose="03000509000000000000" pitchFamily="65" charset="-12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599" y="1484784"/>
            <a:ext cx="7204722" cy="4556579"/>
          </a:xfrm>
        </p:spPr>
        <p:txBody>
          <a:bodyPr/>
          <a:lstStyle/>
          <a:p>
            <a:r>
              <a:rPr lang="zh-TW" altLang="en-US" sz="2400" dirty="0">
                <a:latin typeface="標楷體" panose="03000509000000000000" pitchFamily="65" charset="-120"/>
                <a:ea typeface="標楷體" panose="03000509000000000000" pitchFamily="65" charset="-120"/>
              </a:rPr>
              <a:t>治療：</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適當的關節運動、牽張運動、關節鬆動術</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針灸或針刀鬆開粘黏的關節囊，以改善關節活動度及功能</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預防</a:t>
            </a:r>
            <a:r>
              <a:rPr lang="en-US" altLang="zh-TW" sz="2400" dirty="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肩部損傷需及時治療，</a:t>
            </a:r>
            <a:r>
              <a:rPr lang="zh-TW" altLang="en-US" sz="2400" dirty="0">
                <a:solidFill>
                  <a:srgbClr val="FF0000"/>
                </a:solidFill>
                <a:latin typeface="標楷體" panose="03000509000000000000" pitchFamily="65" charset="-120"/>
                <a:ea typeface="標楷體" panose="03000509000000000000" pitchFamily="65" charset="-120"/>
              </a:rPr>
              <a:t>預防沾黏</a:t>
            </a:r>
            <a:r>
              <a:rPr lang="zh-TW" altLang="en-US" sz="2400" dirty="0">
                <a:latin typeface="標楷體" panose="03000509000000000000" pitchFamily="65" charset="-120"/>
                <a:ea typeface="標楷體" panose="03000509000000000000" pitchFamily="65" charset="-120"/>
              </a:rPr>
              <a:t>演變成五十肩</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ex.</a:t>
            </a:r>
            <a:r>
              <a:rPr lang="zh-TW" altLang="en-US" sz="2400" dirty="0">
                <a:latin typeface="標楷體" panose="03000509000000000000" pitchFamily="65" charset="-120"/>
                <a:ea typeface="標楷體" panose="03000509000000000000" pitchFamily="65" charset="-120"/>
              </a:rPr>
              <a:t>棘上肌肌腱炎</a:t>
            </a:r>
            <a:endParaRPr lang="en-US" altLang="zh-TW" sz="24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6" name="標題 1">
            <a:extLst>
              <a:ext uri="{FF2B5EF4-FFF2-40B4-BE49-F238E27FC236}">
                <a16:creationId xmlns:a16="http://schemas.microsoft.com/office/drawing/2014/main" id="{D128D8F7-1AB7-439D-B62F-7DEF5A38F29F}"/>
              </a:ext>
            </a:extLst>
          </p:cNvPr>
          <p:cNvSpPr txBox="1">
            <a:spLocks/>
          </p:cNvSpPr>
          <p:nvPr/>
        </p:nvSpPr>
        <p:spPr>
          <a:xfrm>
            <a:off x="971600" y="451053"/>
            <a:ext cx="6842721" cy="7311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a:latin typeface="標楷體" panose="03000509000000000000" pitchFamily="65" charset="-120"/>
                <a:ea typeface="標楷體" panose="03000509000000000000" pitchFamily="65" charset="-120"/>
              </a:rPr>
              <a:t>五十肩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肩關節周圍炎</a:t>
            </a:r>
            <a:r>
              <a:rPr lang="en-US" altLang="zh-TW" dirty="0">
                <a:latin typeface="標楷體" panose="03000509000000000000" pitchFamily="65" charset="-120"/>
                <a:ea typeface="標楷體" panose="03000509000000000000" pitchFamily="65" charset="-120"/>
              </a:rPr>
              <a:t>)</a:t>
            </a:r>
            <a:endParaRPr lang="zh-TW" altLang="en-US" dirty="0"/>
          </a:p>
        </p:txBody>
      </p:sp>
    </p:spTree>
    <p:extLst>
      <p:ext uri="{BB962C8B-B14F-4D97-AF65-F5344CB8AC3E}">
        <p14:creationId xmlns:p14="http://schemas.microsoft.com/office/powerpoint/2010/main" val="76293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639232" y="-7495"/>
            <a:ext cx="7874001" cy="3599761"/>
          </a:xfrm>
          <a:prstGeom prst="rect">
            <a:avLst/>
          </a:prstGeom>
        </p:spPr>
      </p:pic>
      <p:pic>
        <p:nvPicPr>
          <p:cNvPr id="5" name="圖片 4"/>
          <p:cNvPicPr>
            <a:picLocks noChangeAspect="1"/>
          </p:cNvPicPr>
          <p:nvPr/>
        </p:nvPicPr>
        <p:blipFill>
          <a:blip r:embed="rId3"/>
          <a:stretch>
            <a:fillRect/>
          </a:stretch>
        </p:blipFill>
        <p:spPr>
          <a:xfrm>
            <a:off x="971600" y="3519966"/>
            <a:ext cx="3384376" cy="3338034"/>
          </a:xfrm>
          <a:prstGeom prst="rect">
            <a:avLst/>
          </a:prstGeom>
        </p:spPr>
      </p:pic>
      <p:pic>
        <p:nvPicPr>
          <p:cNvPr id="6" name="圖片 5"/>
          <p:cNvPicPr>
            <a:picLocks noChangeAspect="1"/>
          </p:cNvPicPr>
          <p:nvPr/>
        </p:nvPicPr>
        <p:blipFill>
          <a:blip r:embed="rId4"/>
          <a:stretch>
            <a:fillRect/>
          </a:stretch>
        </p:blipFill>
        <p:spPr>
          <a:xfrm>
            <a:off x="4825841" y="3514246"/>
            <a:ext cx="3328095" cy="3343754"/>
          </a:xfrm>
          <a:prstGeom prst="rect">
            <a:avLst/>
          </a:prstGeom>
        </p:spPr>
      </p:pic>
    </p:spTree>
    <p:extLst>
      <p:ext uri="{BB962C8B-B14F-4D97-AF65-F5344CB8AC3E}">
        <p14:creationId xmlns:p14="http://schemas.microsoft.com/office/powerpoint/2010/main" val="274198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609600"/>
            <a:ext cx="7056784" cy="803176"/>
          </a:xfrm>
        </p:spPr>
        <p:txBody>
          <a:bodyPr/>
          <a:lstStyle/>
          <a:p>
            <a:pPr algn="ctr"/>
            <a:r>
              <a:rPr lang="zh-TW" altLang="en-US" dirty="0">
                <a:latin typeface="標楷體" panose="03000509000000000000" pitchFamily="65" charset="-120"/>
                <a:ea typeface="標楷體" panose="03000509000000000000" pitchFamily="65" charset="-120"/>
              </a:rPr>
              <a:t>旋轉肌腱撕裂</a:t>
            </a:r>
            <a:r>
              <a:rPr lang="en-US" altLang="zh-TW" dirty="0">
                <a:latin typeface="標楷體" panose="03000509000000000000" pitchFamily="65" charset="-120"/>
                <a:ea typeface="標楷體" panose="03000509000000000000" pitchFamily="65" charset="-120"/>
              </a:rPr>
              <a:t>(tear)</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09598" y="1700808"/>
            <a:ext cx="6842721" cy="4340555"/>
          </a:xfrm>
        </p:spPr>
        <p:txBody>
          <a:bodyPr>
            <a:normAutofit/>
          </a:bodyPr>
          <a:lstStyle/>
          <a:p>
            <a:r>
              <a:rPr lang="zh-TW" altLang="en-US" sz="2400" dirty="0">
                <a:latin typeface="標楷體" panose="03000509000000000000" pitchFamily="65" charset="-120"/>
                <a:ea typeface="標楷體" panose="03000509000000000000" pitchFamily="65" charset="-120"/>
              </a:rPr>
              <a:t>旋轉肌腱撕裂與肩峰下夾擊是肩痛最常見的原因。</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最常見：</a:t>
            </a:r>
            <a:r>
              <a:rPr lang="zh-TW" altLang="en-US" sz="2400" dirty="0">
                <a:solidFill>
                  <a:srgbClr val="FF0000"/>
                </a:solidFill>
                <a:latin typeface="標楷體" panose="03000509000000000000" pitchFamily="65" charset="-120"/>
                <a:ea typeface="標楷體" panose="03000509000000000000" pitchFamily="65" charset="-120"/>
              </a:rPr>
              <a:t>棘上肌 </a:t>
            </a:r>
            <a:r>
              <a:rPr lang="en-US" altLang="zh-TW" sz="2400" dirty="0">
                <a:solidFill>
                  <a:srgbClr val="FF0000"/>
                </a:solidFill>
                <a:latin typeface="標楷體" panose="03000509000000000000" pitchFamily="65" charset="-120"/>
                <a:ea typeface="標楷體" panose="03000509000000000000" pitchFamily="65" charset="-120"/>
              </a:rPr>
              <a:t>(supraspinatus)</a:t>
            </a: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急性破損：</a:t>
            </a:r>
            <a:endParaRPr lang="en-US" altLang="zh-TW" sz="24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通常為遭受外傷後出現。</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症狀為</a:t>
            </a:r>
            <a:r>
              <a:rPr lang="zh-TW" altLang="en-US" sz="2000" dirty="0">
                <a:solidFill>
                  <a:srgbClr val="FF0000"/>
                </a:solidFill>
                <a:latin typeface="標楷體" panose="03000509000000000000" pitchFamily="65" charset="-120"/>
                <a:ea typeface="標楷體" panose="03000509000000000000" pitchFamily="65" charset="-120"/>
              </a:rPr>
              <a:t>疼痛及突發性無力</a:t>
            </a:r>
            <a:r>
              <a:rPr lang="zh-TW" altLang="en-US" sz="2000" dirty="0">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無法抬起手臂</a:t>
            </a:r>
            <a:r>
              <a:rPr lang="zh-TW" altLang="en-US" sz="2000" dirty="0">
                <a:latin typeface="標楷體" panose="03000509000000000000" pitchFamily="65" charset="-120"/>
                <a:ea typeface="標楷體" panose="03000509000000000000" pitchFamily="65" charset="-120"/>
              </a:rPr>
              <a:t>為表現。</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理學檢查：可能有外展、前舉、外旋或內旋無力，</a:t>
            </a:r>
            <a:r>
              <a:rPr lang="zh-TW" altLang="en-US" sz="2000" dirty="0">
                <a:solidFill>
                  <a:srgbClr val="FF0000"/>
                </a:solidFill>
                <a:latin typeface="標楷體" panose="03000509000000000000" pitchFamily="65" charset="-120"/>
                <a:ea typeface="標楷體" panose="03000509000000000000" pitchFamily="65" charset="-120"/>
              </a:rPr>
              <a:t>通常被動性活動不受影響</a:t>
            </a:r>
            <a:r>
              <a:rPr lang="zh-TW" altLang="en-US" sz="20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72266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423864"/>
            <a:ext cx="7416823" cy="4617499"/>
          </a:xfrm>
        </p:spPr>
        <p:txBody>
          <a:bodyPr>
            <a:normAutofit/>
          </a:bodyPr>
          <a:lstStyle/>
          <a:p>
            <a:r>
              <a:rPr lang="zh-TW" altLang="en-US" sz="2400" dirty="0">
                <a:latin typeface="標楷體" panose="03000509000000000000" pitchFamily="65" charset="-120"/>
                <a:ea typeface="標楷體" panose="03000509000000000000" pitchFamily="65" charset="-120"/>
              </a:rPr>
              <a:t>慢性破損：</a:t>
            </a:r>
            <a:endParaRPr lang="en-US" altLang="zh-TW" sz="24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可以是正常老化過程中</a:t>
            </a:r>
            <a:r>
              <a:rPr lang="zh-TW" altLang="en-US" sz="2000" dirty="0">
                <a:solidFill>
                  <a:srgbClr val="FF0000"/>
                </a:solidFill>
                <a:latin typeface="標楷體" panose="03000509000000000000" pitchFamily="65" charset="-120"/>
                <a:ea typeface="標楷體" panose="03000509000000000000" pitchFamily="65" charset="-120"/>
              </a:rPr>
              <a:t>無症狀的病理性情形</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原因：血液循環不良、喙突肩峰弧與肱骨間不良的環境、使用程度減少、漸進性肌腱衰敗</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等因素造成旋轉肌腱老化，特別是棘上肌腱。</a:t>
            </a:r>
            <a:endParaRPr lang="en-US" altLang="zh-TW" sz="2000" dirty="0">
              <a:latin typeface="標楷體" panose="03000509000000000000" pitchFamily="65" charset="-120"/>
              <a:ea typeface="標楷體" panose="03000509000000000000" pitchFamily="65" charset="-120"/>
            </a:endParaRPr>
          </a:p>
          <a:p>
            <a:pPr lvl="1"/>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症狀為主動活動順暢度降低</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可能產生疼痛弧，可伴隨肩峰下摩擦感</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被動活動通常不受影響</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可能會在棘上肌甚或棘下肌出現萎縮現象。</a:t>
            </a:r>
            <a:endParaRPr lang="en-US" altLang="zh-TW" sz="2000" dirty="0">
              <a:latin typeface="標楷體" panose="03000509000000000000" pitchFamily="65" charset="-120"/>
              <a:ea typeface="標楷體" panose="03000509000000000000" pitchFamily="65" charset="-120"/>
            </a:endParaRPr>
          </a:p>
          <a:p>
            <a:pPr lvl="1"/>
            <a:endParaRPr lang="en-US" altLang="zh-TW" sz="2000" dirty="0">
              <a:latin typeface="標楷體" panose="03000509000000000000" pitchFamily="65" charset="-120"/>
              <a:ea typeface="標楷體" panose="03000509000000000000" pitchFamily="65" charset="-120"/>
            </a:endParaRPr>
          </a:p>
        </p:txBody>
      </p:sp>
      <p:sp>
        <p:nvSpPr>
          <p:cNvPr id="4" name="標題 1">
            <a:extLst>
              <a:ext uri="{FF2B5EF4-FFF2-40B4-BE49-F238E27FC236}">
                <a16:creationId xmlns:a16="http://schemas.microsoft.com/office/drawing/2014/main" id="{029E3C8E-8585-46E0-8E56-8F5B2F17A16B}"/>
              </a:ext>
            </a:extLst>
          </p:cNvPr>
          <p:cNvSpPr>
            <a:spLocks noGrp="1"/>
          </p:cNvSpPr>
          <p:nvPr>
            <p:ph type="title"/>
          </p:nvPr>
        </p:nvSpPr>
        <p:spPr>
          <a:xfrm>
            <a:off x="827584" y="620688"/>
            <a:ext cx="7272808" cy="803176"/>
          </a:xfrm>
        </p:spPr>
        <p:txBody>
          <a:bodyPr/>
          <a:lstStyle/>
          <a:p>
            <a:pPr algn="ctr"/>
            <a:r>
              <a:rPr lang="zh-TW" altLang="en-US" dirty="0">
                <a:latin typeface="標楷體" panose="03000509000000000000" pitchFamily="65" charset="-120"/>
                <a:ea typeface="標楷體" panose="03000509000000000000" pitchFamily="65" charset="-120"/>
              </a:rPr>
              <a:t>旋轉肌腱撕裂</a:t>
            </a:r>
            <a:r>
              <a:rPr lang="en-US" altLang="zh-TW" dirty="0">
                <a:latin typeface="標楷體" panose="03000509000000000000" pitchFamily="65" charset="-120"/>
                <a:ea typeface="標楷體" panose="03000509000000000000" pitchFamily="65" charset="-120"/>
              </a:rPr>
              <a:t>(tear)</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8001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661686-CB61-413C-B713-1CB1275537E3}"/>
              </a:ext>
            </a:extLst>
          </p:cNvPr>
          <p:cNvSpPr>
            <a:spLocks noGrp="1"/>
          </p:cNvSpPr>
          <p:nvPr>
            <p:ph type="title"/>
          </p:nvPr>
        </p:nvSpPr>
        <p:spPr>
          <a:xfrm>
            <a:off x="827584" y="476672"/>
            <a:ext cx="6696744" cy="1152128"/>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棘上肌腱破裂</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理學檢查</a:t>
            </a:r>
            <a:endParaRPr lang="zh-TW" altLang="en-US" dirty="0"/>
          </a:p>
        </p:txBody>
      </p:sp>
      <p:sp>
        <p:nvSpPr>
          <p:cNvPr id="3" name="內容版面配置區 2">
            <a:extLst>
              <a:ext uri="{FF2B5EF4-FFF2-40B4-BE49-F238E27FC236}">
                <a16:creationId xmlns:a16="http://schemas.microsoft.com/office/drawing/2014/main" id="{426538C1-5C9C-4845-8C7B-4A7AD5CEB426}"/>
              </a:ext>
            </a:extLst>
          </p:cNvPr>
          <p:cNvSpPr>
            <a:spLocks noGrp="1"/>
          </p:cNvSpPr>
          <p:nvPr>
            <p:ph idx="1"/>
          </p:nvPr>
        </p:nvSpPr>
        <p:spPr>
          <a:xfrm>
            <a:off x="609598" y="1628800"/>
            <a:ext cx="7490794" cy="4752528"/>
          </a:xfrm>
        </p:spPr>
        <p:txBody>
          <a:bodyPr/>
          <a:lstStyle/>
          <a:p>
            <a:r>
              <a:rPr lang="en-US" altLang="zh-TW" dirty="0"/>
              <a:t>Drop arm test</a:t>
            </a: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擺位：病人呈自然放鬆垂臂姿勢。</a:t>
            </a:r>
          </a:p>
          <a:p>
            <a:r>
              <a:rPr lang="zh-TW" altLang="en-US" dirty="0">
                <a:latin typeface="標楷體" panose="03000509000000000000" pitchFamily="65" charset="-120"/>
                <a:ea typeface="標楷體" panose="03000509000000000000" pitchFamily="65" charset="-120"/>
              </a:rPr>
              <a:t>測試：病人先將手臂完全外展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主動或被動都可</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，然後再要求其緩慢將手臂降至身體側面。</a:t>
            </a:r>
            <a:endParaRPr lang="en-US" altLang="zh-TW" dirty="0"/>
          </a:p>
          <a:p>
            <a:endParaRPr lang="en-US" altLang="zh-TW" dirty="0"/>
          </a:p>
          <a:p>
            <a:r>
              <a:rPr lang="en-US" altLang="zh-TW" dirty="0"/>
              <a:t>Empty cane test</a:t>
            </a: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測試：大拇指朝地面；施測者給予一下壓力量，若受測者抵抗有疼痛或無力感則為陽性</a:t>
            </a:r>
          </a:p>
        </p:txBody>
      </p:sp>
      <p:pic>
        <p:nvPicPr>
          <p:cNvPr id="4" name="圖片 3">
            <a:extLst>
              <a:ext uri="{FF2B5EF4-FFF2-40B4-BE49-F238E27FC236}">
                <a16:creationId xmlns:a16="http://schemas.microsoft.com/office/drawing/2014/main" id="{3240E1D6-0506-4632-9CD3-7DB384282A4E}"/>
              </a:ext>
            </a:extLst>
          </p:cNvPr>
          <p:cNvPicPr>
            <a:picLocks noChangeAspect="1"/>
          </p:cNvPicPr>
          <p:nvPr/>
        </p:nvPicPr>
        <p:blipFill>
          <a:blip r:embed="rId2"/>
          <a:stretch>
            <a:fillRect/>
          </a:stretch>
        </p:blipFill>
        <p:spPr>
          <a:xfrm>
            <a:off x="4582557" y="1643201"/>
            <a:ext cx="3247125" cy="1485936"/>
          </a:xfrm>
          <a:prstGeom prst="rect">
            <a:avLst/>
          </a:prstGeom>
        </p:spPr>
      </p:pic>
      <p:pic>
        <p:nvPicPr>
          <p:cNvPr id="8" name="圖片 7">
            <a:extLst>
              <a:ext uri="{FF2B5EF4-FFF2-40B4-BE49-F238E27FC236}">
                <a16:creationId xmlns:a16="http://schemas.microsoft.com/office/drawing/2014/main" id="{191B7B86-5706-4AB1-ABDD-232136161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782733"/>
            <a:ext cx="2709115" cy="1628430"/>
          </a:xfrm>
          <a:prstGeom prst="rect">
            <a:avLst/>
          </a:prstGeom>
        </p:spPr>
      </p:pic>
    </p:spTree>
    <p:extLst>
      <p:ext uri="{BB962C8B-B14F-4D97-AF65-F5344CB8AC3E}">
        <p14:creationId xmlns:p14="http://schemas.microsoft.com/office/powerpoint/2010/main" val="136827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45392"/>
            <a:ext cx="7058745" cy="1320800"/>
          </a:xfrm>
        </p:spPr>
        <p:txBody>
          <a:bodyPr>
            <a:normAutofit/>
          </a:bodyPr>
          <a:lstStyle/>
          <a:p>
            <a:pPr algn="ctr"/>
            <a:r>
              <a:rPr lang="zh-TW" altLang="en-US" dirty="0">
                <a:latin typeface="標楷體" panose="03000509000000000000" pitchFamily="65" charset="-120"/>
                <a:ea typeface="標楷體" panose="03000509000000000000" pitchFamily="65" charset="-120"/>
              </a:rPr>
              <a:t>肩夾擠症候群</a:t>
            </a:r>
            <a:br>
              <a:rPr lang="en-US" altLang="zh-TW" dirty="0">
                <a:latin typeface="標楷體" panose="03000509000000000000" pitchFamily="65" charset="-120"/>
                <a:ea typeface="標楷體" panose="03000509000000000000" pitchFamily="65" charset="-120"/>
              </a:rPr>
            </a:br>
            <a:r>
              <a:rPr lang="en-US" altLang="zh-TW" b="1" dirty="0">
                <a:latin typeface="標楷體" panose="03000509000000000000" pitchFamily="65" charset="-120"/>
                <a:ea typeface="標楷體" panose="03000509000000000000" pitchFamily="65" charset="-120"/>
              </a:rPr>
              <a:t>Impingement syndrome</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83568" y="1916832"/>
            <a:ext cx="6912768" cy="4096797"/>
          </a:xfrm>
        </p:spPr>
        <p:txBody>
          <a:bodyPr>
            <a:normAutofit/>
          </a:bodyPr>
          <a:lstStyle/>
          <a:p>
            <a:r>
              <a:rPr lang="zh-TW" altLang="en-US" dirty="0">
                <a:solidFill>
                  <a:srgbClr val="FF0000"/>
                </a:solidFill>
                <a:latin typeface="標楷體" panose="03000509000000000000" pitchFamily="65" charset="-120"/>
                <a:ea typeface="標楷體" panose="03000509000000000000" pitchFamily="65" charset="-120"/>
              </a:rPr>
              <a:t>喙突肩峰韌帶</a:t>
            </a:r>
            <a:r>
              <a:rPr lang="zh-TW" altLang="en-US" dirty="0">
                <a:latin typeface="標楷體" panose="03000509000000000000" pitchFamily="65" charset="-120"/>
                <a:ea typeface="標楷體" panose="03000509000000000000" pitchFamily="65" charset="-120"/>
              </a:rPr>
              <a:t>與</a:t>
            </a:r>
            <a:r>
              <a:rPr lang="zh-TW" altLang="en-US" dirty="0">
                <a:solidFill>
                  <a:srgbClr val="FF0000"/>
                </a:solidFill>
                <a:latin typeface="標楷體" panose="03000509000000000000" pitchFamily="65" charset="-120"/>
                <a:ea typeface="標楷體" panose="03000509000000000000" pitchFamily="65" charset="-120"/>
              </a:rPr>
              <a:t>肩峰前緣</a:t>
            </a:r>
            <a:r>
              <a:rPr lang="en-US" altLang="zh-TW" dirty="0">
                <a:solidFill>
                  <a:srgbClr val="FF0000"/>
                </a:solidFill>
                <a:latin typeface="標楷體" panose="03000509000000000000" pitchFamily="65" charset="-120"/>
                <a:ea typeface="標楷體" panose="03000509000000000000" pitchFamily="65" charset="-120"/>
              </a:rPr>
              <a:t>1/3 </a:t>
            </a:r>
            <a:r>
              <a:rPr lang="zh-TW" altLang="en-US" dirty="0">
                <a:solidFill>
                  <a:srgbClr val="FF0000"/>
                </a:solidFill>
                <a:latin typeface="標楷體" panose="03000509000000000000" pitchFamily="65" charset="-120"/>
                <a:ea typeface="標楷體" panose="03000509000000000000" pitchFamily="65" charset="-120"/>
              </a:rPr>
              <a:t>處</a:t>
            </a:r>
            <a:r>
              <a:rPr lang="zh-TW" altLang="en-US" dirty="0">
                <a:latin typeface="標楷體" panose="03000509000000000000" pitchFamily="65" charset="-120"/>
                <a:ea typeface="標楷體" panose="03000509000000000000" pitchFamily="65" charset="-120"/>
              </a:rPr>
              <a:t>形成骨刺、肩峰下</a:t>
            </a:r>
            <a:r>
              <a:rPr lang="zh-TW" altLang="en-US" dirty="0">
                <a:solidFill>
                  <a:srgbClr val="FF0000"/>
                </a:solidFill>
                <a:latin typeface="標楷體" panose="03000509000000000000" pitchFamily="65" charset="-120"/>
                <a:ea typeface="標楷體" panose="03000509000000000000" pitchFamily="65" charset="-120"/>
              </a:rPr>
              <a:t>空間變窄</a:t>
            </a:r>
            <a:r>
              <a:rPr lang="zh-TW" altLang="en-US" dirty="0">
                <a:latin typeface="標楷體" panose="03000509000000000000" pitchFamily="65" charset="-120"/>
                <a:ea typeface="標楷體" panose="03000509000000000000" pitchFamily="65" charset="-120"/>
              </a:rPr>
              <a:t>，壓迫旋轉肌腱</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棘上肌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，造成慢性磨損與後續的旋轉肌腱破裂。</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solidFill>
                  <a:schemeClr val="accent2"/>
                </a:solidFill>
                <a:latin typeface="標楷體" panose="03000509000000000000" pitchFamily="65" charset="-120"/>
                <a:ea typeface="標楷體" panose="03000509000000000000" pitchFamily="65" charset="-120"/>
              </a:rPr>
              <a:t>肩髃穴</a:t>
            </a:r>
            <a:r>
              <a:rPr lang="zh-TW" altLang="en-US" dirty="0">
                <a:latin typeface="標楷體" panose="03000509000000000000" pitchFamily="65" charset="-120"/>
                <a:ea typeface="標楷體" panose="03000509000000000000" pitchFamily="65" charset="-120"/>
              </a:rPr>
              <a:t>附近痛點</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棘上肌腱可幫助穩定肱骨頭對抗三角肌所造成將肱骨頭往上拉的力量，若棘上肌腱受損，肱骨頭的下壓力量減少，導致肌腱在作上舉過頭的運動時造成肩峰下夾擊。</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287C141F-6CB5-4BC4-BC5A-619835B450DE}"/>
              </a:ext>
            </a:extLst>
          </p:cNvPr>
          <p:cNvPicPr>
            <a:picLocks noChangeAspect="1"/>
          </p:cNvPicPr>
          <p:nvPr/>
        </p:nvPicPr>
        <p:blipFill>
          <a:blip r:embed="rId2"/>
          <a:stretch>
            <a:fillRect/>
          </a:stretch>
        </p:blipFill>
        <p:spPr>
          <a:xfrm>
            <a:off x="1403648" y="4077072"/>
            <a:ext cx="5876206" cy="2440597"/>
          </a:xfrm>
          <a:prstGeom prst="rect">
            <a:avLst/>
          </a:prstGeom>
        </p:spPr>
      </p:pic>
    </p:spTree>
    <p:extLst>
      <p:ext uri="{BB962C8B-B14F-4D97-AF65-F5344CB8AC3E}">
        <p14:creationId xmlns:p14="http://schemas.microsoft.com/office/powerpoint/2010/main" val="231404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27584" y="1124744"/>
            <a:ext cx="6920910" cy="4608512"/>
          </a:xfrm>
          <a:prstGeom prst="rect">
            <a:avLst/>
          </a:prstGeom>
        </p:spPr>
      </p:pic>
    </p:spTree>
    <p:extLst>
      <p:ext uri="{BB962C8B-B14F-4D97-AF65-F5344CB8AC3E}">
        <p14:creationId xmlns:p14="http://schemas.microsoft.com/office/powerpoint/2010/main" val="61429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4615" y="404664"/>
            <a:ext cx="7274769" cy="1077789"/>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肩夾擠症候群</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painful Arc</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267744" y="1482453"/>
            <a:ext cx="4176464" cy="4946684"/>
          </a:xfrm>
          <a:prstGeom prst="rect">
            <a:avLst/>
          </a:prstGeom>
        </p:spPr>
      </p:pic>
    </p:spTree>
    <p:extLst>
      <p:ext uri="{BB962C8B-B14F-4D97-AF65-F5344CB8AC3E}">
        <p14:creationId xmlns:p14="http://schemas.microsoft.com/office/powerpoint/2010/main" val="112751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598" y="1700808"/>
            <a:ext cx="7762685" cy="4340555"/>
          </a:xfrm>
        </p:spPr>
        <p:txBody>
          <a:bodyPr>
            <a:normAutofit/>
          </a:bodyPr>
          <a:lstStyle/>
          <a:p>
            <a:r>
              <a:rPr lang="zh-TW" altLang="en-US" sz="2400" dirty="0">
                <a:latin typeface="標楷體" panose="03000509000000000000" pitchFamily="65" charset="-120"/>
                <a:ea typeface="標楷體" panose="03000509000000000000" pitchFamily="65" charset="-120"/>
              </a:rPr>
              <a:t>可能發現</a:t>
            </a:r>
            <a:r>
              <a:rPr lang="en-US" altLang="zh-TW" sz="2400" dirty="0">
                <a:latin typeface="標楷體" panose="03000509000000000000" pitchFamily="65" charset="-120"/>
                <a:ea typeface="標楷體" panose="03000509000000000000" pitchFamily="65" charset="-120"/>
                <a:hlinkClick r:id="rId2"/>
              </a:rPr>
              <a:t>Hawkins test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hlinkClick r:id="rId3"/>
              </a:rPr>
              <a:t>Neer test</a:t>
            </a:r>
            <a:r>
              <a:rPr lang="en-US" altLang="zh-TW" sz="2400" dirty="0">
                <a:latin typeface="標楷體" panose="03000509000000000000" pitchFamily="65" charset="-120"/>
                <a:ea typeface="標楷體" panose="03000509000000000000" pitchFamily="65" charset="-120"/>
              </a:rPr>
              <a:t> (+)</a:t>
            </a:r>
          </a:p>
          <a:p>
            <a:r>
              <a:rPr lang="zh-TW" altLang="en-US" sz="2400" dirty="0">
                <a:latin typeface="標楷體" panose="03000509000000000000" pitchFamily="65" charset="-120"/>
                <a:ea typeface="標楷體" panose="03000509000000000000" pitchFamily="65" charset="-120"/>
              </a:rPr>
              <a:t>外展時有疼痛弧、肩峰下滑囊壓痛</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程度不一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、夾擊測試</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rotWithShape="1">
          <a:blip r:embed="rId4"/>
          <a:srcRect r="29078"/>
          <a:stretch/>
        </p:blipFill>
        <p:spPr>
          <a:xfrm>
            <a:off x="1727684" y="3051816"/>
            <a:ext cx="5688632" cy="3387162"/>
          </a:xfrm>
          <a:prstGeom prst="rect">
            <a:avLst/>
          </a:prstGeom>
        </p:spPr>
      </p:pic>
      <p:sp>
        <p:nvSpPr>
          <p:cNvPr id="6" name="標題 1">
            <a:extLst>
              <a:ext uri="{FF2B5EF4-FFF2-40B4-BE49-F238E27FC236}">
                <a16:creationId xmlns:a16="http://schemas.microsoft.com/office/drawing/2014/main" id="{7E8F8A40-842F-4A46-9FED-B253B8E0346A}"/>
              </a:ext>
            </a:extLst>
          </p:cNvPr>
          <p:cNvSpPr>
            <a:spLocks noGrp="1"/>
          </p:cNvSpPr>
          <p:nvPr>
            <p:ph type="title"/>
          </p:nvPr>
        </p:nvSpPr>
        <p:spPr>
          <a:xfrm>
            <a:off x="934615" y="404664"/>
            <a:ext cx="6661721" cy="1077789"/>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肩夾擠症候群</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理學檢查</a:t>
            </a:r>
            <a:endParaRPr lang="zh-TW" altLang="en-US" dirty="0"/>
          </a:p>
        </p:txBody>
      </p:sp>
    </p:spTree>
    <p:extLst>
      <p:ext uri="{BB962C8B-B14F-4D97-AF65-F5344CB8AC3E}">
        <p14:creationId xmlns:p14="http://schemas.microsoft.com/office/powerpoint/2010/main" val="202684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599" y="1412776"/>
            <a:ext cx="7204722" cy="4628587"/>
          </a:xfrm>
        </p:spPr>
        <p:txBody>
          <a:bodyPr>
            <a:normAutofit/>
          </a:bodyPr>
          <a:lstStyle/>
          <a:p>
            <a:r>
              <a:rPr lang="zh-TW" altLang="en-US" sz="2400" dirty="0">
                <a:latin typeface="標楷體" panose="03000509000000000000" pitchFamily="65" charset="-120"/>
                <a:ea typeface="標楷體" panose="03000509000000000000" pitchFamily="65" charset="-120"/>
              </a:rPr>
              <a:t>治療：</a:t>
            </a:r>
            <a:endParaRPr lang="en-US" altLang="zh-TW" sz="24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還原夾擠處的空間</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可先檢查肱骨頭，以及胸椎是否有錯位，並予以矯正</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針刺棘上肌之激痛點來緩解 </a:t>
            </a:r>
            <a:r>
              <a:rPr lang="en-US" altLang="zh-TW" sz="2000" dirty="0">
                <a:latin typeface="標楷體" panose="03000509000000000000" pitchFamily="65" charset="-120"/>
                <a:ea typeface="標楷體" panose="03000509000000000000" pitchFamily="65" charset="-120"/>
              </a:rPr>
              <a:t>ex.</a:t>
            </a:r>
            <a:r>
              <a:rPr lang="zh-TW" altLang="en-US" sz="2000" dirty="0">
                <a:solidFill>
                  <a:schemeClr val="accent2"/>
                </a:solidFill>
                <a:latin typeface="標楷體" panose="03000509000000000000" pitchFamily="65" charset="-120"/>
                <a:ea typeface="標楷體" panose="03000509000000000000" pitchFamily="65" charset="-120"/>
              </a:rPr>
              <a:t>巨骨、曲垣、肩髃</a:t>
            </a:r>
          </a:p>
        </p:txBody>
      </p:sp>
      <p:sp>
        <p:nvSpPr>
          <p:cNvPr id="4" name="標題 1">
            <a:extLst>
              <a:ext uri="{FF2B5EF4-FFF2-40B4-BE49-F238E27FC236}">
                <a16:creationId xmlns:a16="http://schemas.microsoft.com/office/drawing/2014/main" id="{FC71752D-B5A1-41A4-BD50-3762885624E9}"/>
              </a:ext>
            </a:extLst>
          </p:cNvPr>
          <p:cNvSpPr txBox="1">
            <a:spLocks/>
          </p:cNvSpPr>
          <p:nvPr/>
        </p:nvSpPr>
        <p:spPr>
          <a:xfrm>
            <a:off x="755576" y="548680"/>
            <a:ext cx="7058745" cy="6480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a:latin typeface="標楷體" panose="03000509000000000000" pitchFamily="65" charset="-120"/>
                <a:ea typeface="標楷體" panose="03000509000000000000" pitchFamily="65" charset="-120"/>
              </a:rPr>
              <a:t>肩夾擠症候群</a:t>
            </a:r>
          </a:p>
        </p:txBody>
      </p:sp>
    </p:spTree>
    <p:extLst>
      <p:ext uri="{BB962C8B-B14F-4D97-AF65-F5344CB8AC3E}">
        <p14:creationId xmlns:p14="http://schemas.microsoft.com/office/powerpoint/2010/main" val="22786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562801" cy="1320800"/>
          </a:xfrm>
        </p:spPr>
        <p:txBody>
          <a:bodyPr/>
          <a:lstStyle/>
          <a:p>
            <a:pPr algn="ctr"/>
            <a:r>
              <a:rPr lang="zh-TW" altLang="en-US" dirty="0">
                <a:latin typeface="標楷體" panose="03000509000000000000" pitchFamily="65" charset="-120"/>
                <a:ea typeface="標楷體" panose="03000509000000000000" pitchFamily="65" charset="-120"/>
              </a:rPr>
              <a:t>肩關節</a:t>
            </a:r>
          </a:p>
        </p:txBody>
      </p:sp>
      <p:sp>
        <p:nvSpPr>
          <p:cNvPr id="3" name="內容版面配置區 2"/>
          <p:cNvSpPr>
            <a:spLocks noGrp="1"/>
          </p:cNvSpPr>
          <p:nvPr>
            <p:ph idx="1"/>
          </p:nvPr>
        </p:nvSpPr>
        <p:spPr>
          <a:xfrm>
            <a:off x="609599" y="1772816"/>
            <a:ext cx="7348738" cy="5256584"/>
          </a:xfrm>
        </p:spPr>
        <p:txBody>
          <a:bodyPr>
            <a:normAutofit/>
          </a:bodyPr>
          <a:lstStyle/>
          <a:p>
            <a:r>
              <a:rPr lang="zh-TW" altLang="en-US" sz="2000" dirty="0">
                <a:latin typeface="標楷體" panose="03000509000000000000" pitchFamily="65" charset="-120"/>
                <a:ea typeface="標楷體" panose="03000509000000000000" pitchFamily="65" charset="-120"/>
              </a:rPr>
              <a:t>杵臼關節</a:t>
            </a:r>
            <a:r>
              <a:rPr lang="en-US" altLang="zh-TW" sz="2000" dirty="0">
                <a:latin typeface="標楷體" panose="03000509000000000000" pitchFamily="65" charset="-120"/>
                <a:ea typeface="標楷體" panose="03000509000000000000" pitchFamily="65" charset="-120"/>
              </a:rPr>
              <a:t>(</a:t>
            </a:r>
            <a:r>
              <a:rPr lang="en-US" altLang="zh-TW" sz="2000" dirty="0"/>
              <a:t>Ball </a:t>
            </a:r>
            <a:r>
              <a:rPr lang="zh-TW" altLang="en-US" sz="2000" dirty="0"/>
              <a:t>＆</a:t>
            </a:r>
            <a:r>
              <a:rPr lang="en-US" altLang="zh-TW" sz="2000" dirty="0"/>
              <a:t> socket)</a:t>
            </a:r>
            <a:r>
              <a:rPr lang="zh-TW" altLang="en-US" sz="2000" dirty="0">
                <a:latin typeface="標楷體" panose="03000509000000000000" pitchFamily="65" charset="-120"/>
                <a:ea typeface="標楷體" panose="03000509000000000000" pitchFamily="65" charset="-120"/>
              </a:rPr>
              <a:t>：關節頭大，關節窩淺</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人體活動度最大的關節，但也因此穩定性差</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活動及穩定需靠</a:t>
            </a:r>
            <a:r>
              <a:rPr lang="zh-TW" altLang="en-US" sz="2000" dirty="0">
                <a:solidFill>
                  <a:srgbClr val="FF0000"/>
                </a:solidFill>
                <a:latin typeface="標楷體" panose="03000509000000000000" pitchFamily="65" charset="-120"/>
                <a:ea typeface="標楷體" panose="03000509000000000000" pitchFamily="65" charset="-120"/>
              </a:rPr>
              <a:t>關節韌帶</a:t>
            </a:r>
            <a:r>
              <a:rPr lang="zh-TW" altLang="en-US" sz="2000" dirty="0">
                <a:latin typeface="標楷體" panose="03000509000000000000" pitchFamily="65" charset="-120"/>
                <a:ea typeface="標楷體" panose="03000509000000000000" pitchFamily="65" charset="-120"/>
              </a:rPr>
              <a:t>與周圍的</a:t>
            </a:r>
            <a:r>
              <a:rPr lang="zh-TW" altLang="en-US" sz="2000" dirty="0">
                <a:solidFill>
                  <a:srgbClr val="FF0000"/>
                </a:solidFill>
                <a:latin typeface="標楷體" panose="03000509000000000000" pitchFamily="65" charset="-120"/>
                <a:ea typeface="標楷體" panose="03000509000000000000" pitchFamily="65" charset="-120"/>
              </a:rPr>
              <a:t>肌肉</a:t>
            </a:r>
            <a:r>
              <a:rPr lang="zh-TW" altLang="en-US" sz="2000" dirty="0">
                <a:latin typeface="標楷體" panose="03000509000000000000" pitchFamily="65" charset="-120"/>
                <a:ea typeface="標楷體" panose="03000509000000000000" pitchFamily="65" charset="-120"/>
              </a:rPr>
              <a:t>維持正常運作。</a:t>
            </a:r>
          </a:p>
          <a:p>
            <a:r>
              <a:rPr lang="zh-TW" altLang="en-US" sz="2000" dirty="0">
                <a:latin typeface="標楷體" panose="03000509000000000000" pitchFamily="65" charset="-120"/>
                <a:ea typeface="標楷體" panose="03000509000000000000" pitchFamily="65" charset="-120"/>
              </a:rPr>
              <a:t>旋轉肌群</a:t>
            </a:r>
            <a:r>
              <a:rPr lang="en-US" altLang="zh-TW" sz="2000" dirty="0">
                <a:latin typeface="標楷體" panose="03000509000000000000" pitchFamily="65" charset="-120"/>
                <a:ea typeface="標楷體" panose="03000509000000000000" pitchFamily="65" charset="-120"/>
              </a:rPr>
              <a:t>(Rotator Cuff)</a:t>
            </a:r>
          </a:p>
          <a:p>
            <a:pPr lvl="1"/>
            <a:r>
              <a:rPr lang="zh-TW" altLang="en-US" sz="1800" dirty="0">
                <a:solidFill>
                  <a:srgbClr val="FF0000"/>
                </a:solidFill>
                <a:latin typeface="標楷體" panose="03000509000000000000" pitchFamily="65" charset="-120"/>
                <a:ea typeface="標楷體" panose="03000509000000000000" pitchFamily="65" charset="-120"/>
              </a:rPr>
              <a:t>肩胛下肌 </a:t>
            </a:r>
            <a:r>
              <a:rPr lang="en-US" altLang="zh-TW" sz="1800" dirty="0">
                <a:solidFill>
                  <a:srgbClr val="FF0000"/>
                </a:solidFill>
                <a:latin typeface="標楷體" panose="03000509000000000000" pitchFamily="65" charset="-120"/>
                <a:ea typeface="標楷體" panose="03000509000000000000" pitchFamily="65" charset="-120"/>
              </a:rPr>
              <a:t>Subscapularis</a:t>
            </a:r>
            <a:r>
              <a:rPr lang="zh-TW" altLang="en-US" sz="1800" dirty="0">
                <a:solidFill>
                  <a:srgbClr val="FF0000"/>
                </a:solidFill>
                <a:latin typeface="標楷體" panose="03000509000000000000" pitchFamily="65" charset="-120"/>
                <a:ea typeface="標楷體" panose="03000509000000000000" pitchFamily="65" charset="-120"/>
              </a:rPr>
              <a:t>（內收、內旋）</a:t>
            </a:r>
            <a:endParaRPr lang="en-US" altLang="zh-TW" sz="1800" dirty="0">
              <a:solidFill>
                <a:srgbClr val="FF0000"/>
              </a:solidFill>
              <a:latin typeface="標楷體" panose="03000509000000000000" pitchFamily="65" charset="-120"/>
              <a:ea typeface="標楷體" panose="03000509000000000000" pitchFamily="65" charset="-120"/>
            </a:endParaRPr>
          </a:p>
          <a:p>
            <a:pPr lvl="1"/>
            <a:r>
              <a:rPr lang="zh-TW" altLang="en-US" sz="1800" dirty="0">
                <a:solidFill>
                  <a:srgbClr val="FF0000"/>
                </a:solidFill>
                <a:latin typeface="標楷體" panose="03000509000000000000" pitchFamily="65" charset="-120"/>
                <a:ea typeface="標楷體" panose="03000509000000000000" pitchFamily="65" charset="-120"/>
              </a:rPr>
              <a:t>棘上肌 </a:t>
            </a:r>
            <a:r>
              <a:rPr lang="en-US" altLang="zh-TW" sz="1800" dirty="0">
                <a:solidFill>
                  <a:srgbClr val="FF0000"/>
                </a:solidFill>
                <a:latin typeface="標楷體" panose="03000509000000000000" pitchFamily="65" charset="-120"/>
                <a:ea typeface="標楷體" panose="03000509000000000000" pitchFamily="65" charset="-120"/>
              </a:rPr>
              <a:t>Supraspinatus</a:t>
            </a:r>
            <a:r>
              <a:rPr lang="zh-TW" altLang="en-US" sz="1800" dirty="0">
                <a:solidFill>
                  <a:srgbClr val="FF0000"/>
                </a:solidFill>
                <a:latin typeface="標楷體" panose="03000509000000000000" pitchFamily="65" charset="-120"/>
                <a:ea typeface="標楷體" panose="03000509000000000000" pitchFamily="65" charset="-120"/>
              </a:rPr>
              <a:t>（手臂外展）</a:t>
            </a:r>
            <a:endParaRPr lang="en-US" altLang="zh-TW" sz="1800" dirty="0">
              <a:solidFill>
                <a:srgbClr val="FF0000"/>
              </a:solidFill>
              <a:latin typeface="標楷體" panose="03000509000000000000" pitchFamily="65" charset="-120"/>
              <a:ea typeface="標楷體" panose="03000509000000000000" pitchFamily="65" charset="-120"/>
            </a:endParaRPr>
          </a:p>
          <a:p>
            <a:pPr lvl="1"/>
            <a:r>
              <a:rPr lang="zh-TW" altLang="en-US" sz="1800" dirty="0">
                <a:solidFill>
                  <a:srgbClr val="FF0000"/>
                </a:solidFill>
                <a:latin typeface="標楷體" panose="03000509000000000000" pitchFamily="65" charset="-120"/>
                <a:ea typeface="標楷體" panose="03000509000000000000" pitchFamily="65" charset="-120"/>
              </a:rPr>
              <a:t>棘下肌 </a:t>
            </a:r>
            <a:r>
              <a:rPr lang="en-US" altLang="zh-TW" sz="1800" dirty="0">
                <a:solidFill>
                  <a:srgbClr val="FF0000"/>
                </a:solidFill>
                <a:latin typeface="標楷體" panose="03000509000000000000" pitchFamily="65" charset="-120"/>
                <a:ea typeface="標楷體" panose="03000509000000000000" pitchFamily="65" charset="-120"/>
              </a:rPr>
              <a:t>Infraspinatus </a:t>
            </a:r>
            <a:r>
              <a:rPr lang="zh-TW" altLang="en-US" sz="1800" dirty="0">
                <a:solidFill>
                  <a:srgbClr val="FF0000"/>
                </a:solidFill>
                <a:latin typeface="標楷體" panose="03000509000000000000" pitchFamily="65" charset="-120"/>
                <a:ea typeface="標楷體" panose="03000509000000000000" pitchFamily="65" charset="-120"/>
              </a:rPr>
              <a:t>（外旋）</a:t>
            </a:r>
            <a:endParaRPr lang="en-US" altLang="zh-TW" sz="1800" dirty="0">
              <a:solidFill>
                <a:srgbClr val="FF0000"/>
              </a:solidFill>
              <a:latin typeface="標楷體" panose="03000509000000000000" pitchFamily="65" charset="-120"/>
              <a:ea typeface="標楷體" panose="03000509000000000000" pitchFamily="65" charset="-120"/>
            </a:endParaRPr>
          </a:p>
          <a:p>
            <a:pPr lvl="1"/>
            <a:r>
              <a:rPr lang="zh-TW" altLang="en-US" sz="1800" dirty="0">
                <a:solidFill>
                  <a:srgbClr val="FF0000"/>
                </a:solidFill>
                <a:latin typeface="標楷體" panose="03000509000000000000" pitchFamily="65" charset="-120"/>
                <a:ea typeface="標楷體" panose="03000509000000000000" pitchFamily="65" charset="-120"/>
              </a:rPr>
              <a:t>小圓肌 </a:t>
            </a:r>
            <a:r>
              <a:rPr lang="en-US" altLang="zh-TW" sz="1800" dirty="0" err="1">
                <a:solidFill>
                  <a:srgbClr val="FF0000"/>
                </a:solidFill>
                <a:latin typeface="標楷體" panose="03000509000000000000" pitchFamily="65" charset="-120"/>
                <a:ea typeface="標楷體" panose="03000509000000000000" pitchFamily="65" charset="-120"/>
              </a:rPr>
              <a:t>Teres</a:t>
            </a:r>
            <a:r>
              <a:rPr lang="en-US" altLang="zh-TW" sz="1800" dirty="0">
                <a:solidFill>
                  <a:srgbClr val="FF0000"/>
                </a:solidFill>
                <a:latin typeface="標楷體" panose="03000509000000000000" pitchFamily="65" charset="-120"/>
                <a:ea typeface="標楷體" panose="03000509000000000000" pitchFamily="65" charset="-120"/>
              </a:rPr>
              <a:t> Minor</a:t>
            </a:r>
            <a:r>
              <a:rPr lang="zh-TW" altLang="en-US" sz="1800" dirty="0">
                <a:solidFill>
                  <a:srgbClr val="FF0000"/>
                </a:solidFill>
                <a:latin typeface="標楷體" panose="03000509000000000000" pitchFamily="65" charset="-120"/>
                <a:ea typeface="標楷體" panose="03000509000000000000" pitchFamily="65" charset="-120"/>
              </a:rPr>
              <a:t>（外旋）</a:t>
            </a:r>
            <a:endParaRPr lang="en-US" altLang="zh-TW" sz="180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肩關節周圍韌帶與旋轉肌群：</a:t>
            </a: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共同維持肩膀在活動過程中的協調以及穩定</a:t>
            </a:r>
            <a:endParaRPr lang="en-US" altLang="zh-TW" sz="20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2481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15CE8E-CA05-4B5E-A6A9-D75F9F9DB9D6}"/>
              </a:ext>
            </a:extLst>
          </p:cNvPr>
          <p:cNvSpPr>
            <a:spLocks noGrp="1"/>
          </p:cNvSpPr>
          <p:nvPr>
            <p:ph type="title"/>
          </p:nvPr>
        </p:nvSpPr>
        <p:spPr>
          <a:xfrm>
            <a:off x="609599" y="609600"/>
            <a:ext cx="7346776" cy="731168"/>
          </a:xfrm>
        </p:spPr>
        <p:txBody>
          <a:bodyPr/>
          <a:lstStyle/>
          <a:p>
            <a:pPr algn="ctr"/>
            <a:r>
              <a:rPr lang="zh-TW" altLang="en-US" dirty="0">
                <a:latin typeface="標楷體" panose="03000509000000000000" pitchFamily="65" charset="-120"/>
                <a:ea typeface="標楷體" panose="03000509000000000000" pitchFamily="65" charset="-120"/>
              </a:rPr>
              <a:t>肱二頭肌肌腱炎</a:t>
            </a:r>
            <a:endParaRPr lang="zh-TW" altLang="en-US" dirty="0"/>
          </a:p>
        </p:txBody>
      </p:sp>
      <p:sp>
        <p:nvSpPr>
          <p:cNvPr id="3" name="內容版面配置區 2">
            <a:extLst>
              <a:ext uri="{FF2B5EF4-FFF2-40B4-BE49-F238E27FC236}">
                <a16:creationId xmlns:a16="http://schemas.microsoft.com/office/drawing/2014/main" id="{0C805361-68B6-44F3-BE78-7AF962848AE0}"/>
              </a:ext>
            </a:extLst>
          </p:cNvPr>
          <p:cNvSpPr>
            <a:spLocks noGrp="1"/>
          </p:cNvSpPr>
          <p:nvPr>
            <p:ph idx="1"/>
          </p:nvPr>
        </p:nvSpPr>
        <p:spPr>
          <a:xfrm>
            <a:off x="609598" y="1556792"/>
            <a:ext cx="7346777" cy="4484571"/>
          </a:xfrm>
        </p:spPr>
        <p:txBody>
          <a:bodyPr/>
          <a:lstStyle/>
          <a:p>
            <a:r>
              <a:rPr lang="zh-TW" altLang="en-US" sz="2400" dirty="0">
                <a:latin typeface="標楷體" panose="03000509000000000000" pitchFamily="65" charset="-120"/>
                <a:ea typeface="標楷體" panose="03000509000000000000" pitchFamily="65" charset="-120"/>
              </a:rPr>
              <a:t>病因：</a:t>
            </a:r>
            <a:endParaRPr lang="en-US" altLang="zh-TW" sz="24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肌腱在</a:t>
            </a:r>
            <a:r>
              <a:rPr lang="zh-TW" altLang="en-US" sz="2000" dirty="0">
                <a:solidFill>
                  <a:srgbClr val="FF0000"/>
                </a:solidFill>
                <a:latin typeface="標楷體" panose="03000509000000000000" pitchFamily="65" charset="-120"/>
                <a:ea typeface="標楷體" panose="03000509000000000000" pitchFamily="65" charset="-120"/>
              </a:rPr>
              <a:t>肱骨結節間溝</a:t>
            </a:r>
            <a:r>
              <a:rPr lang="zh-TW" altLang="en-US" sz="2000" dirty="0">
                <a:latin typeface="標楷體" panose="03000509000000000000" pitchFamily="65" charset="-120"/>
                <a:ea typeface="標楷體" panose="03000509000000000000" pitchFamily="65" charset="-120"/>
              </a:rPr>
              <a:t>及粗糙骨面上頻繁移動摩擦</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肩關節周圍疾患造成肩部不穩定</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二頭肌溝</a:t>
            </a:r>
            <a:r>
              <a:rPr lang="en-US" altLang="zh-TW" sz="2000" dirty="0">
                <a:latin typeface="標楷體" panose="03000509000000000000" pitchFamily="65" charset="-120"/>
                <a:ea typeface="標楷體" panose="03000509000000000000" pitchFamily="65" charset="-120"/>
              </a:rPr>
              <a:t>(bicipital groove)</a:t>
            </a:r>
            <a:r>
              <a:rPr lang="zh-TW" altLang="en-US" sz="2000" dirty="0">
                <a:latin typeface="標楷體" panose="03000509000000000000" pitchFamily="65" charset="-120"/>
                <a:ea typeface="標楷體" panose="03000509000000000000" pitchFamily="65" charset="-120"/>
              </a:rPr>
              <a:t>太狹窄</a:t>
            </a:r>
            <a:endParaRPr lang="en-US" altLang="zh-TW" sz="2000"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表現：</a:t>
            </a:r>
            <a:endParaRPr lang="en-US" altLang="zh-TW" sz="24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肱骨結節間溝疼痛、壓痛、腫脹</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肱二頭肌出力時更加明顯</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常合併發生於夾擊症候群</a:t>
            </a:r>
            <a:r>
              <a:rPr lang="en-US" altLang="zh-TW" sz="2000" dirty="0">
                <a:latin typeface="標楷體" panose="03000509000000000000" pitchFamily="65" charset="-120"/>
                <a:ea typeface="標楷體" panose="03000509000000000000" pitchFamily="65" charset="-120"/>
              </a:rPr>
              <a:t>(impingement syndrome)</a:t>
            </a:r>
            <a:r>
              <a:rPr lang="zh-TW" altLang="en-US" sz="2000" dirty="0">
                <a:latin typeface="標楷體" panose="03000509000000000000" pitchFamily="65" charset="-120"/>
                <a:ea typeface="標楷體" panose="03000509000000000000" pitchFamily="65" charset="-120"/>
              </a:rPr>
              <a:t>及旋轉肌袖破裂</a:t>
            </a:r>
            <a:r>
              <a:rPr lang="en-US" altLang="zh-TW" sz="2000" dirty="0">
                <a:latin typeface="標楷體" panose="03000509000000000000" pitchFamily="65" charset="-120"/>
                <a:ea typeface="標楷體" panose="03000509000000000000" pitchFamily="65" charset="-120"/>
              </a:rPr>
              <a:t>(rotator cuff tear)</a:t>
            </a:r>
            <a:endParaRPr lang="zh-TW" altLang="en-US" sz="20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0C3F39DB-8390-447C-951F-4E477578506F}"/>
              </a:ext>
            </a:extLst>
          </p:cNvPr>
          <p:cNvPicPr>
            <a:picLocks noChangeAspect="1"/>
          </p:cNvPicPr>
          <p:nvPr/>
        </p:nvPicPr>
        <p:blipFill rotWithShape="1">
          <a:blip r:embed="rId2">
            <a:extLst>
              <a:ext uri="{28A0092B-C50C-407E-A947-70E740481C1C}">
                <a14:useLocalDpi xmlns:a14="http://schemas.microsoft.com/office/drawing/2010/main" val="0"/>
              </a:ext>
            </a:extLst>
          </a:blip>
          <a:srcRect l="3820" t="-1923" r="41570" b="15941"/>
          <a:stretch/>
        </p:blipFill>
        <p:spPr>
          <a:xfrm>
            <a:off x="6439515" y="1124744"/>
            <a:ext cx="2094886" cy="3880451"/>
          </a:xfrm>
          <a:prstGeom prst="rect">
            <a:avLst/>
          </a:prstGeom>
        </p:spPr>
      </p:pic>
    </p:spTree>
    <p:extLst>
      <p:ext uri="{BB962C8B-B14F-4D97-AF65-F5344CB8AC3E}">
        <p14:creationId xmlns:p14="http://schemas.microsoft.com/office/powerpoint/2010/main" val="54441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598" y="1844824"/>
            <a:ext cx="7490794" cy="4464496"/>
          </a:xfrm>
        </p:spPr>
        <p:txBody>
          <a:bodyPr>
            <a:normAutofit/>
          </a:bodyPr>
          <a:lstStyle/>
          <a:p>
            <a:r>
              <a:rPr lang="en-US" altLang="zh-TW" sz="2400" b="1" dirty="0" err="1">
                <a:latin typeface="標楷體" panose="03000509000000000000" pitchFamily="65" charset="-120"/>
                <a:ea typeface="標楷體" panose="03000509000000000000" pitchFamily="65" charset="-120"/>
                <a:hlinkClick r:id="rId2"/>
              </a:rPr>
              <a:t>Yergason</a:t>
            </a:r>
            <a:r>
              <a:rPr lang="en-US" altLang="zh-TW" sz="2400" b="1" dirty="0">
                <a:latin typeface="標楷體" panose="03000509000000000000" pitchFamily="65" charset="-120"/>
                <a:ea typeface="標楷體" panose="03000509000000000000" pitchFamily="65" charset="-120"/>
                <a:hlinkClick r:id="rId2"/>
              </a:rPr>
              <a:t> Test</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擺位：病人屈曲肘部，肘貼胸脅部</a:t>
            </a:r>
          </a:p>
          <a:p>
            <a:r>
              <a:rPr lang="zh-TW" altLang="en-US" dirty="0">
                <a:latin typeface="標楷體" panose="03000509000000000000" pitchFamily="65" charset="-120"/>
                <a:ea typeface="標楷體" panose="03000509000000000000" pitchFamily="65" charset="-120"/>
              </a:rPr>
              <a:t>檢查者一手抓住其屈曲之肘部，另一手握住其腕部。</a:t>
            </a:r>
          </a:p>
          <a:p>
            <a:r>
              <a:rPr lang="zh-TW" altLang="en-US" dirty="0">
                <a:latin typeface="標楷體" panose="03000509000000000000" pitchFamily="65" charset="-120"/>
                <a:ea typeface="標楷體" panose="03000509000000000000" pitchFamily="65" charset="-120"/>
              </a:rPr>
              <a:t>測試：病人做</a:t>
            </a:r>
            <a:r>
              <a:rPr lang="zh-TW" altLang="en-US" dirty="0">
                <a:solidFill>
                  <a:srgbClr val="FF0000"/>
                </a:solidFill>
                <a:latin typeface="標楷體" panose="03000509000000000000" pitchFamily="65" charset="-120"/>
                <a:ea typeface="標楷體" panose="03000509000000000000" pitchFamily="65" charset="-120"/>
              </a:rPr>
              <a:t>前臂</a:t>
            </a:r>
            <a:r>
              <a:rPr lang="en-US" altLang="zh-TW" dirty="0">
                <a:solidFill>
                  <a:srgbClr val="FF0000"/>
                </a:solidFill>
                <a:latin typeface="標楷體" panose="03000509000000000000" pitchFamily="65" charset="-120"/>
                <a:ea typeface="標楷體" panose="03000509000000000000" pitchFamily="65" charset="-120"/>
              </a:rPr>
              <a:t>supination</a:t>
            </a:r>
            <a:r>
              <a:rPr lang="zh-TW" altLang="en-US" dirty="0">
                <a:solidFill>
                  <a:srgbClr val="FF0000"/>
                </a:solidFill>
                <a:latin typeface="標楷體" panose="03000509000000000000" pitchFamily="65" charset="-120"/>
                <a:ea typeface="標楷體" panose="03000509000000000000" pitchFamily="65" charset="-120"/>
              </a:rPr>
              <a:t>及彎曲手肘</a:t>
            </a:r>
            <a:r>
              <a:rPr lang="en-US" altLang="zh-TW" dirty="0">
                <a:solidFill>
                  <a:srgbClr val="FF0000"/>
                </a:solidFill>
                <a:latin typeface="標楷體" panose="03000509000000000000" pitchFamily="65" charset="-120"/>
                <a:ea typeface="標楷體" panose="03000509000000000000" pitchFamily="65" charset="-120"/>
              </a:rPr>
              <a:t>flexion</a:t>
            </a:r>
            <a:r>
              <a:rPr lang="zh-TW" altLang="en-US" dirty="0">
                <a:latin typeface="標楷體" panose="03000509000000000000" pitchFamily="65" charset="-120"/>
                <a:ea typeface="標楷體" panose="03000509000000000000" pitchFamily="65" charset="-120"/>
              </a:rPr>
              <a:t>，測試者給予阻力。</a:t>
            </a:r>
          </a:p>
          <a:p>
            <a:r>
              <a:rPr lang="zh-TW" altLang="en-US" dirty="0">
                <a:latin typeface="標楷體" panose="03000509000000000000" pitchFamily="65" charset="-120"/>
                <a:ea typeface="標楷體" panose="03000509000000000000" pitchFamily="65" charset="-120"/>
              </a:rPr>
              <a:t>結果：若</a:t>
            </a:r>
            <a:r>
              <a:rPr lang="zh-TW" altLang="en-US" dirty="0">
                <a:solidFill>
                  <a:srgbClr val="FF0000"/>
                </a:solidFill>
                <a:latin typeface="標楷體" panose="03000509000000000000" pitchFamily="65" charset="-120"/>
                <a:ea typeface="標楷體" panose="03000509000000000000" pitchFamily="65" charset="-120"/>
              </a:rPr>
              <a:t>肱二頭肌長頭肌腱</a:t>
            </a:r>
            <a:r>
              <a:rPr lang="zh-TW" altLang="en-US" dirty="0">
                <a:latin typeface="標楷體" panose="03000509000000000000" pitchFamily="65" charset="-120"/>
                <a:ea typeface="標楷體" panose="03000509000000000000" pitchFamily="65" charset="-120"/>
              </a:rPr>
              <a:t>跳出於肌溝外，表示不穩定。或是病人肩部會感到疼痛，為陽性。</a:t>
            </a:r>
          </a:p>
        </p:txBody>
      </p:sp>
      <p:sp>
        <p:nvSpPr>
          <p:cNvPr id="4" name="標題 1">
            <a:extLst>
              <a:ext uri="{FF2B5EF4-FFF2-40B4-BE49-F238E27FC236}">
                <a16:creationId xmlns:a16="http://schemas.microsoft.com/office/drawing/2014/main" id="{1DE30FBC-B135-4F63-AAE1-229A6688E06D}"/>
              </a:ext>
            </a:extLst>
          </p:cNvPr>
          <p:cNvSpPr txBox="1">
            <a:spLocks/>
          </p:cNvSpPr>
          <p:nvPr/>
        </p:nvSpPr>
        <p:spPr>
          <a:xfrm>
            <a:off x="609599" y="548680"/>
            <a:ext cx="7274769" cy="108012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a:latin typeface="標楷體" panose="03000509000000000000" pitchFamily="65" charset="-120"/>
                <a:ea typeface="標楷體" panose="03000509000000000000" pitchFamily="65" charset="-120"/>
              </a:rPr>
              <a:t>肱二頭肌肌腱炎</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理學檢查</a:t>
            </a:r>
          </a:p>
        </p:txBody>
      </p:sp>
      <p:pic>
        <p:nvPicPr>
          <p:cNvPr id="6" name="圖片 5">
            <a:extLst>
              <a:ext uri="{FF2B5EF4-FFF2-40B4-BE49-F238E27FC236}">
                <a16:creationId xmlns:a16="http://schemas.microsoft.com/office/drawing/2014/main" id="{0342F9DA-C2D0-401F-A899-84CCF608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982" y="1772816"/>
            <a:ext cx="3328867" cy="2484761"/>
          </a:xfrm>
          <a:prstGeom prst="rect">
            <a:avLst/>
          </a:prstGeom>
        </p:spPr>
      </p:pic>
    </p:spTree>
    <p:extLst>
      <p:ext uri="{BB962C8B-B14F-4D97-AF65-F5344CB8AC3E}">
        <p14:creationId xmlns:p14="http://schemas.microsoft.com/office/powerpoint/2010/main" val="366181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706DEA-BE27-4A98-A2A4-9627E622976D}"/>
              </a:ext>
            </a:extLst>
          </p:cNvPr>
          <p:cNvSpPr>
            <a:spLocks noGrp="1"/>
          </p:cNvSpPr>
          <p:nvPr>
            <p:ph type="title"/>
          </p:nvPr>
        </p:nvSpPr>
        <p:spPr>
          <a:xfrm>
            <a:off x="609599" y="609600"/>
            <a:ext cx="6986737" cy="1019200"/>
          </a:xfrm>
        </p:spPr>
        <p:txBody>
          <a:bodyPr/>
          <a:lstStyle/>
          <a:p>
            <a:pPr algn="ctr"/>
            <a:r>
              <a:rPr lang="zh-TW" altLang="en-US" dirty="0">
                <a:latin typeface="標楷體" panose="03000509000000000000" pitchFamily="65" charset="-120"/>
                <a:ea typeface="標楷體" panose="03000509000000000000" pitchFamily="65" charset="-120"/>
              </a:rPr>
              <a:t>肩關節脫位</a:t>
            </a:r>
            <a:endParaRPr lang="zh-TW" altLang="en-US" dirty="0"/>
          </a:p>
        </p:txBody>
      </p:sp>
      <p:pic>
        <p:nvPicPr>
          <p:cNvPr id="6" name="內容版面配置區 5">
            <a:extLst>
              <a:ext uri="{FF2B5EF4-FFF2-40B4-BE49-F238E27FC236}">
                <a16:creationId xmlns:a16="http://schemas.microsoft.com/office/drawing/2014/main" id="{57AD29BB-30D4-4623-ADBA-17C0301693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340768"/>
            <a:ext cx="5780583" cy="4624466"/>
          </a:xfrm>
        </p:spPr>
      </p:pic>
    </p:spTree>
    <p:extLst>
      <p:ext uri="{BB962C8B-B14F-4D97-AF65-F5344CB8AC3E}">
        <p14:creationId xmlns:p14="http://schemas.microsoft.com/office/powerpoint/2010/main" val="45497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32932D-5851-4907-9EB4-774449DA6AA2}"/>
              </a:ext>
            </a:extLst>
          </p:cNvPr>
          <p:cNvSpPr>
            <a:spLocks noGrp="1"/>
          </p:cNvSpPr>
          <p:nvPr>
            <p:ph type="title"/>
          </p:nvPr>
        </p:nvSpPr>
        <p:spPr>
          <a:xfrm>
            <a:off x="467544" y="620688"/>
            <a:ext cx="7202761" cy="936104"/>
          </a:xfrm>
        </p:spPr>
        <p:txBody>
          <a:bodyPr/>
          <a:lstStyle/>
          <a:p>
            <a:pPr algn="ctr"/>
            <a:r>
              <a:rPr lang="zh-TW" altLang="en-US" dirty="0">
                <a:latin typeface="標楷體" panose="03000509000000000000" pitchFamily="65" charset="-120"/>
                <a:ea typeface="標楷體" panose="03000509000000000000" pitchFamily="65" charset="-120"/>
              </a:rPr>
              <a:t>肩關節脫位</a:t>
            </a:r>
            <a:endParaRPr lang="zh-TW" altLang="en-US" dirty="0"/>
          </a:p>
        </p:txBody>
      </p:sp>
      <p:sp>
        <p:nvSpPr>
          <p:cNvPr id="3" name="內容版面配置區 2">
            <a:extLst>
              <a:ext uri="{FF2B5EF4-FFF2-40B4-BE49-F238E27FC236}">
                <a16:creationId xmlns:a16="http://schemas.microsoft.com/office/drawing/2014/main" id="{781CEBED-0442-4E84-9670-9D97E6A717DB}"/>
              </a:ext>
            </a:extLst>
          </p:cNvPr>
          <p:cNvSpPr>
            <a:spLocks noGrp="1"/>
          </p:cNvSpPr>
          <p:nvPr>
            <p:ph idx="1"/>
          </p:nvPr>
        </p:nvSpPr>
        <p:spPr>
          <a:xfrm>
            <a:off x="609599" y="1772816"/>
            <a:ext cx="7060706" cy="4268547"/>
          </a:xfrm>
        </p:spPr>
        <p:txBody>
          <a:bodyPr/>
          <a:lstStyle/>
          <a:p>
            <a:r>
              <a:rPr lang="zh-TW" altLang="en-US" sz="2400" dirty="0">
                <a:latin typeface="標楷體" panose="03000509000000000000" pitchFamily="65" charset="-120"/>
                <a:ea typeface="標楷體" panose="03000509000000000000" pitchFamily="65" charset="-120"/>
              </a:rPr>
              <a:t>病因：</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直接暴力</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間接暴力 </a:t>
            </a:r>
            <a:r>
              <a:rPr lang="en-US" altLang="zh-TW" sz="2400" dirty="0">
                <a:latin typeface="標楷體" panose="03000509000000000000" pitchFamily="65" charset="-120"/>
                <a:ea typeface="標楷體" panose="03000509000000000000" pitchFamily="65" charset="-120"/>
              </a:rPr>
              <a:t>ex.</a:t>
            </a:r>
            <a:r>
              <a:rPr lang="zh-TW" altLang="en-US" sz="2400" dirty="0">
                <a:latin typeface="標楷體" panose="03000509000000000000" pitchFamily="65" charset="-120"/>
                <a:ea typeface="標楷體" panose="03000509000000000000" pitchFamily="65" charset="-120"/>
              </a:rPr>
              <a:t>跌倒手撐地</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表現：</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外觀畸形 </a:t>
            </a:r>
            <a:r>
              <a:rPr lang="en-US" altLang="zh-TW" sz="2400" dirty="0">
                <a:latin typeface="標楷體" panose="03000509000000000000" pitchFamily="65" charset="-120"/>
                <a:ea typeface="標楷體" panose="03000509000000000000" pitchFamily="65" charset="-120"/>
              </a:rPr>
              <a:t>ex.</a:t>
            </a:r>
            <a:r>
              <a:rPr lang="zh-TW" altLang="en-US" sz="2400" dirty="0">
                <a:solidFill>
                  <a:srgbClr val="FF0000"/>
                </a:solidFill>
                <a:latin typeface="標楷體" panose="03000509000000000000" pitchFamily="65" charset="-120"/>
                <a:ea typeface="標楷體" panose="03000509000000000000" pitchFamily="65" charset="-120"/>
              </a:rPr>
              <a:t>方肩</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肘彎曲時，肘間無法緊貼胸脅部</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換側手無法搭對側肩</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外觀局部黑青</a:t>
            </a:r>
            <a:endParaRPr lang="en-US" altLang="zh-TW"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58638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548680"/>
            <a:ext cx="7274769" cy="1080120"/>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肩關節脫位</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理學檢查</a:t>
            </a:r>
          </a:p>
        </p:txBody>
      </p:sp>
      <p:sp>
        <p:nvSpPr>
          <p:cNvPr id="3" name="內容版面配置區 2"/>
          <p:cNvSpPr>
            <a:spLocks noGrp="1"/>
          </p:cNvSpPr>
          <p:nvPr>
            <p:ph idx="1"/>
          </p:nvPr>
        </p:nvSpPr>
        <p:spPr>
          <a:xfrm>
            <a:off x="609598" y="1844824"/>
            <a:ext cx="7634809" cy="4392487"/>
          </a:xfrm>
        </p:spPr>
        <p:txBody>
          <a:bodyPr/>
          <a:lstStyle/>
          <a:p>
            <a:r>
              <a:rPr lang="zh-TW" altLang="en-US" sz="2400" dirty="0">
                <a:latin typeface="標楷體" panose="03000509000000000000" pitchFamily="65" charset="-120"/>
                <a:ea typeface="標楷體" panose="03000509000000000000" pitchFamily="65" charset="-120"/>
                <a:hlinkClick r:id="rId2"/>
              </a:rPr>
              <a:t>恐慌試驗</a:t>
            </a:r>
            <a:r>
              <a:rPr lang="en-US" altLang="zh-TW" sz="2000" b="1" dirty="0">
                <a:latin typeface="標楷體" panose="03000509000000000000" pitchFamily="65" charset="-120"/>
                <a:ea typeface="標楷體" panose="03000509000000000000" pitchFamily="65" charset="-120"/>
                <a:hlinkClick r:id="rId2"/>
              </a:rPr>
              <a:t>(Apprehension Test)</a:t>
            </a:r>
            <a:r>
              <a:rPr lang="en-US" altLang="zh-TW" sz="2000" b="1"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擺位：病人呈自然放鬆垂臂姿勢。</a:t>
            </a:r>
          </a:p>
          <a:p>
            <a:r>
              <a:rPr lang="zh-TW" altLang="en-US" dirty="0">
                <a:latin typeface="標楷體" panose="03000509000000000000" pitchFamily="65" charset="-120"/>
                <a:ea typeface="標楷體" panose="03000509000000000000" pitchFamily="65" charset="-120"/>
              </a:rPr>
              <a:t>測試：檢查者將病人之手臂</a:t>
            </a:r>
            <a:r>
              <a:rPr lang="zh-TW" altLang="en-US" dirty="0">
                <a:solidFill>
                  <a:srgbClr val="FF0000"/>
                </a:solidFill>
                <a:latin typeface="標楷體" panose="03000509000000000000" pitchFamily="65" charset="-120"/>
                <a:ea typeface="標楷體" panose="03000509000000000000" pitchFamily="65" charset="-120"/>
              </a:rPr>
              <a:t>外展及外旋</a:t>
            </a:r>
            <a:r>
              <a:rPr lang="zh-TW" altLang="en-US"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結果：若是容易</a:t>
            </a:r>
            <a:r>
              <a:rPr lang="zh-TW" altLang="en-US" dirty="0">
                <a:solidFill>
                  <a:srgbClr val="FF0000"/>
                </a:solidFill>
                <a:latin typeface="標楷體" panose="03000509000000000000" pitchFamily="65" charset="-120"/>
                <a:ea typeface="標楷體" panose="03000509000000000000" pitchFamily="65" charset="-120"/>
              </a:rPr>
              <a:t>前脫位</a:t>
            </a:r>
            <a:r>
              <a:rPr lang="zh-TW" altLang="en-US" dirty="0">
                <a:latin typeface="標楷體" panose="03000509000000000000" pitchFamily="65" charset="-120"/>
                <a:ea typeface="標楷體" panose="03000509000000000000" pitchFamily="65" charset="-120"/>
              </a:rPr>
              <a:t>之肩部，作此檢查時，病人臉上將出現明顯的恐慌表情，且將會抗拒進一步的動作。</a:t>
            </a:r>
          </a:p>
        </p:txBody>
      </p:sp>
      <p:pic>
        <p:nvPicPr>
          <p:cNvPr id="5" name="圖片 4">
            <a:extLst>
              <a:ext uri="{FF2B5EF4-FFF2-40B4-BE49-F238E27FC236}">
                <a16:creationId xmlns:a16="http://schemas.microsoft.com/office/drawing/2014/main" id="{D73A6F57-5024-4575-9276-291C7817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943048"/>
            <a:ext cx="2808312" cy="2971903"/>
          </a:xfrm>
          <a:prstGeom prst="rect">
            <a:avLst/>
          </a:prstGeom>
        </p:spPr>
      </p:pic>
    </p:spTree>
    <p:extLst>
      <p:ext uri="{BB962C8B-B14F-4D97-AF65-F5344CB8AC3E}">
        <p14:creationId xmlns:p14="http://schemas.microsoft.com/office/powerpoint/2010/main" val="8917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20F6FE-F079-472C-8867-C592E41459B0}"/>
              </a:ext>
            </a:extLst>
          </p:cNvPr>
          <p:cNvSpPr>
            <a:spLocks noGrp="1"/>
          </p:cNvSpPr>
          <p:nvPr>
            <p:ph type="title"/>
          </p:nvPr>
        </p:nvSpPr>
        <p:spPr>
          <a:xfrm>
            <a:off x="609599" y="609600"/>
            <a:ext cx="7130753" cy="875184"/>
          </a:xfrm>
        </p:spPr>
        <p:txBody>
          <a:bodyPr/>
          <a:lstStyle/>
          <a:p>
            <a:pPr algn="ctr"/>
            <a:r>
              <a:rPr lang="zh-TW" altLang="en-US" dirty="0">
                <a:latin typeface="標楷體" panose="03000509000000000000" pitchFamily="65" charset="-120"/>
                <a:ea typeface="標楷體" panose="03000509000000000000" pitchFamily="65" charset="-120"/>
              </a:rPr>
              <a:t>肩關節前脫位</a:t>
            </a:r>
            <a:endParaRPr lang="zh-TW" altLang="en-US" dirty="0"/>
          </a:p>
        </p:txBody>
      </p:sp>
      <p:sp>
        <p:nvSpPr>
          <p:cNvPr id="3" name="內容版面配置區 2">
            <a:extLst>
              <a:ext uri="{FF2B5EF4-FFF2-40B4-BE49-F238E27FC236}">
                <a16:creationId xmlns:a16="http://schemas.microsoft.com/office/drawing/2014/main" id="{41A936A6-C17B-4C50-9AAE-2389B4FA13A9}"/>
              </a:ext>
            </a:extLst>
          </p:cNvPr>
          <p:cNvSpPr>
            <a:spLocks noGrp="1"/>
          </p:cNvSpPr>
          <p:nvPr>
            <p:ph idx="1"/>
          </p:nvPr>
        </p:nvSpPr>
        <p:spPr>
          <a:xfrm>
            <a:off x="609599" y="1844824"/>
            <a:ext cx="7274770" cy="4196539"/>
          </a:xfrm>
        </p:spPr>
        <p:txBody>
          <a:bodyPr/>
          <a:lstStyle/>
          <a:p>
            <a:r>
              <a:rPr lang="zh-TW" altLang="en-US" sz="2400" dirty="0">
                <a:latin typeface="標楷體" panose="03000509000000000000" pitchFamily="65" charset="-120"/>
                <a:ea typeface="標楷體" panose="03000509000000000000" pitchFamily="65" charset="-120"/>
              </a:rPr>
              <a:t>治療：外展、外旋、內收、內旋</a:t>
            </a:r>
            <a:endParaRPr lang="en-US" altLang="zh-TW" sz="2400" dirty="0">
              <a:latin typeface="標楷體" panose="03000509000000000000" pitchFamily="65" charset="-120"/>
              <a:ea typeface="標楷體" panose="03000509000000000000" pitchFamily="65" charset="-120"/>
            </a:endParaRPr>
          </a:p>
          <a:p>
            <a:endParaRPr lang="zh-TW" altLang="en-US" dirty="0"/>
          </a:p>
        </p:txBody>
      </p:sp>
      <p:pic>
        <p:nvPicPr>
          <p:cNvPr id="5" name="圖片 4">
            <a:extLst>
              <a:ext uri="{FF2B5EF4-FFF2-40B4-BE49-F238E27FC236}">
                <a16:creationId xmlns:a16="http://schemas.microsoft.com/office/drawing/2014/main" id="{E8002343-08AE-42C5-BC79-FC364506F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658" y="2471712"/>
            <a:ext cx="5688633" cy="3771811"/>
          </a:xfrm>
          <a:prstGeom prst="rect">
            <a:avLst/>
          </a:prstGeom>
        </p:spPr>
      </p:pic>
    </p:spTree>
    <p:extLst>
      <p:ext uri="{BB962C8B-B14F-4D97-AF65-F5344CB8AC3E}">
        <p14:creationId xmlns:p14="http://schemas.microsoft.com/office/powerpoint/2010/main" val="121029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B8FA77-8BD0-4EA8-8172-FFE86F5F63DE}"/>
              </a:ext>
            </a:extLst>
          </p:cNvPr>
          <p:cNvSpPr>
            <a:spLocks noGrp="1"/>
          </p:cNvSpPr>
          <p:nvPr>
            <p:ph type="title"/>
          </p:nvPr>
        </p:nvSpPr>
        <p:spPr>
          <a:xfrm>
            <a:off x="637952" y="476672"/>
            <a:ext cx="6347713" cy="686730"/>
          </a:xfrm>
        </p:spPr>
        <p:txBody>
          <a:bodyPr/>
          <a:lstStyle/>
          <a:p>
            <a:r>
              <a:rPr lang="zh-TW" altLang="en-US" dirty="0">
                <a:latin typeface="標楷體" panose="03000509000000000000" pitchFamily="65" charset="-120"/>
                <a:ea typeface="標楷體" panose="03000509000000000000" pitchFamily="65" charset="-120"/>
              </a:rPr>
              <a:t>肩關節前脫位</a:t>
            </a:r>
            <a:endParaRPr lang="zh-TW" altLang="en-US" dirty="0"/>
          </a:p>
        </p:txBody>
      </p:sp>
      <p:sp>
        <p:nvSpPr>
          <p:cNvPr id="5" name="內容版面配置區 4">
            <a:extLst>
              <a:ext uri="{FF2B5EF4-FFF2-40B4-BE49-F238E27FC236}">
                <a16:creationId xmlns:a16="http://schemas.microsoft.com/office/drawing/2014/main" id="{9DA79458-A4DC-4201-BF39-2CC3BB257B82}"/>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206890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54B52F-D551-4770-9968-6E444E36C8FA}"/>
              </a:ext>
            </a:extLst>
          </p:cNvPr>
          <p:cNvSpPr>
            <a:spLocks noGrp="1"/>
          </p:cNvSpPr>
          <p:nvPr>
            <p:ph type="title"/>
          </p:nvPr>
        </p:nvSpPr>
        <p:spPr>
          <a:xfrm>
            <a:off x="683568" y="2492896"/>
            <a:ext cx="7202761" cy="1320800"/>
          </a:xfrm>
        </p:spPr>
        <p:txBody>
          <a:bodyPr>
            <a:normAutofit fontScale="90000"/>
          </a:bodyPr>
          <a:lstStyle/>
          <a:p>
            <a:pPr algn="ctr"/>
            <a:r>
              <a:rPr lang="zh-TW" altLang="en-US" sz="4400" dirty="0">
                <a:latin typeface="標楷體" panose="03000509000000000000" pitchFamily="65" charset="-120"/>
                <a:ea typeface="標楷體" panose="03000509000000000000" pitchFamily="65" charset="-120"/>
              </a:rPr>
              <a:t>肘關節</a:t>
            </a:r>
            <a:br>
              <a:rPr lang="en-US" altLang="zh-TW" sz="4400" dirty="0">
                <a:latin typeface="標楷體" panose="03000509000000000000" pitchFamily="65" charset="-120"/>
                <a:ea typeface="標楷體" panose="03000509000000000000" pitchFamily="65" charset="-120"/>
              </a:rPr>
            </a:br>
            <a:endParaRPr lang="zh-TW" altLang="en-US" sz="4400" dirty="0"/>
          </a:p>
        </p:txBody>
      </p:sp>
    </p:spTree>
    <p:extLst>
      <p:ext uri="{BB962C8B-B14F-4D97-AF65-F5344CB8AC3E}">
        <p14:creationId xmlns:p14="http://schemas.microsoft.com/office/powerpoint/2010/main" val="36159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274769" cy="803176"/>
          </a:xfrm>
        </p:spPr>
        <p:txBody>
          <a:bodyPr/>
          <a:lstStyle/>
          <a:p>
            <a:pPr algn="ctr"/>
            <a:r>
              <a:rPr lang="zh-TW" altLang="en-US" dirty="0">
                <a:latin typeface="標楷體" panose="03000509000000000000" pitchFamily="65" charset="-120"/>
                <a:ea typeface="標楷體" panose="03000509000000000000" pitchFamily="65" charset="-120"/>
              </a:rPr>
              <a:t>肘關節</a:t>
            </a:r>
            <a:endParaRPr lang="zh-TW" altLang="en-US" dirty="0"/>
          </a:p>
        </p:txBody>
      </p:sp>
      <p:sp>
        <p:nvSpPr>
          <p:cNvPr id="3" name="內容版面配置區 2"/>
          <p:cNvSpPr>
            <a:spLocks noGrp="1"/>
          </p:cNvSpPr>
          <p:nvPr>
            <p:ph idx="1"/>
          </p:nvPr>
        </p:nvSpPr>
        <p:spPr>
          <a:xfrm>
            <a:off x="609599" y="1426785"/>
            <a:ext cx="6770713" cy="4536504"/>
          </a:xfrm>
        </p:spPr>
        <p:txBody>
          <a:bodyPr>
            <a:normAutofit/>
          </a:bodyPr>
          <a:lstStyle/>
          <a:p>
            <a:pPr>
              <a:buFont typeface="Wingdings 3" panose="05040102010807070707" pitchFamily="18" charset="2"/>
              <a:buChar char=""/>
              <a:defRPr/>
            </a:pPr>
            <a:r>
              <a:rPr lang="zh-TW" altLang="en-US" sz="2800" dirty="0">
                <a:latin typeface="標楷體" panose="03000509000000000000" pitchFamily="65" charset="-120"/>
                <a:ea typeface="標楷體" panose="03000509000000000000" pitchFamily="65" charset="-120"/>
              </a:rPr>
              <a:t>樞軸式關節</a:t>
            </a:r>
            <a:r>
              <a:rPr lang="en-US" altLang="zh-TW" sz="2800" dirty="0">
                <a:solidFill>
                  <a:schemeClr val="tx1"/>
                </a:solidFill>
                <a:latin typeface="標楷體" panose="03000509000000000000" pitchFamily="65" charset="-120"/>
                <a:ea typeface="標楷體" panose="03000509000000000000" pitchFamily="65" charset="-120"/>
              </a:rPr>
              <a:t>(hinge joint)</a:t>
            </a:r>
          </a:p>
          <a:p>
            <a:pPr lvl="1">
              <a:buFont typeface="Wingdings 3" panose="05040102010807070707" pitchFamily="18" charset="2"/>
              <a:buChar char=""/>
              <a:defRPr/>
            </a:pPr>
            <a:r>
              <a:rPr lang="zh-TW" altLang="en-US" sz="2400" dirty="0">
                <a:latin typeface="標楷體" panose="03000509000000000000" pitchFamily="65" charset="-120"/>
                <a:ea typeface="標楷體" panose="03000509000000000000" pitchFamily="65" charset="-120"/>
              </a:rPr>
              <a:t>屈肘</a:t>
            </a:r>
            <a:r>
              <a:rPr lang="en-US" altLang="zh-TW" sz="2400" dirty="0">
                <a:latin typeface="標楷體" panose="03000509000000000000" pitchFamily="65" charset="-120"/>
                <a:ea typeface="標楷體" panose="03000509000000000000" pitchFamily="65" charset="-120"/>
              </a:rPr>
              <a:t>:135°~150°</a:t>
            </a:r>
          </a:p>
          <a:p>
            <a:pPr lvl="1">
              <a:buFont typeface="Wingdings 3" panose="05040102010807070707" pitchFamily="18" charset="2"/>
              <a:buChar char=""/>
              <a:defRPr/>
            </a:pPr>
            <a:r>
              <a:rPr lang="zh-TW" altLang="en-US" sz="2400" dirty="0">
                <a:latin typeface="標楷體" panose="03000509000000000000" pitchFamily="65" charset="-120"/>
                <a:ea typeface="標楷體" panose="03000509000000000000" pitchFamily="65" charset="-120"/>
              </a:rPr>
              <a:t>伸直</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過伸 </a:t>
            </a:r>
            <a:r>
              <a:rPr lang="en-US" altLang="zh-TW" sz="2400" dirty="0">
                <a:latin typeface="標楷體" panose="03000509000000000000" pitchFamily="65" charset="-120"/>
                <a:ea typeface="標楷體" panose="03000509000000000000" pitchFamily="65" charset="-120"/>
              </a:rPr>
              <a:t>10°</a:t>
            </a:r>
          </a:p>
          <a:p>
            <a:pPr lvl="1">
              <a:buFont typeface="Wingdings 3" panose="05040102010807070707" pitchFamily="18" charset="2"/>
              <a:buChar char=""/>
              <a:defRPr/>
            </a:pPr>
            <a:r>
              <a:rPr lang="zh-TW" altLang="en-US" sz="2400" dirty="0">
                <a:latin typeface="標楷體" panose="03000509000000000000" pitchFamily="65" charset="-120"/>
                <a:ea typeface="標楷體" panose="03000509000000000000" pitchFamily="65" charset="-120"/>
              </a:rPr>
              <a:t>前臂旋前</a:t>
            </a:r>
            <a:r>
              <a:rPr lang="en-US" altLang="zh-TW" sz="2400" dirty="0">
                <a:latin typeface="標楷體" panose="03000509000000000000" pitchFamily="65" charset="-120"/>
                <a:ea typeface="標楷體" panose="03000509000000000000" pitchFamily="65" charset="-120"/>
              </a:rPr>
              <a:t>:80°~90°</a:t>
            </a:r>
            <a:r>
              <a:rPr lang="zh-TW" altLang="en-US" sz="2400" dirty="0">
                <a:latin typeface="標楷體" panose="03000509000000000000" pitchFamily="65" charset="-120"/>
                <a:ea typeface="標楷體" panose="03000509000000000000" pitchFamily="65" charset="-120"/>
              </a:rPr>
              <a:t> 前臂旋後</a:t>
            </a:r>
            <a:r>
              <a:rPr lang="en-US" altLang="zh-TW" sz="2400" dirty="0">
                <a:latin typeface="標楷體" panose="03000509000000000000" pitchFamily="65" charset="-120"/>
                <a:ea typeface="標楷體" panose="03000509000000000000" pitchFamily="65" charset="-120"/>
              </a:rPr>
              <a:t>:80°~90°</a:t>
            </a:r>
          </a:p>
          <a:p>
            <a:pPr lvl="1">
              <a:buFont typeface="Wingdings 3" panose="05040102010807070707" pitchFamily="18" charset="2"/>
              <a:buChar char=""/>
              <a:defRPr/>
            </a:pPr>
            <a:endParaRPr lang="en-US" altLang="zh-TW" sz="2400" dirty="0">
              <a:latin typeface="標楷體" panose="03000509000000000000" pitchFamily="65" charset="-120"/>
              <a:ea typeface="標楷體" panose="03000509000000000000" pitchFamily="65" charset="-120"/>
            </a:endParaRPr>
          </a:p>
          <a:p>
            <a:pPr>
              <a:buFont typeface="Wingdings 3" panose="05040102010807070707" pitchFamily="18" charset="2"/>
              <a:buChar char=""/>
              <a:defRPr/>
            </a:pPr>
            <a:r>
              <a:rPr lang="zh-TW" altLang="en-US" sz="2600" dirty="0">
                <a:latin typeface="標楷體" panose="03000509000000000000" pitchFamily="65" charset="-120"/>
                <a:ea typeface="標楷體" panose="03000509000000000000" pitchFamily="65" charset="-120"/>
              </a:rPr>
              <a:t>正常位置：</a:t>
            </a:r>
            <a:endParaRPr lang="en-US" altLang="zh-TW" sz="2600" dirty="0">
              <a:latin typeface="標楷體" panose="03000509000000000000" pitchFamily="65" charset="-120"/>
              <a:ea typeface="標楷體" panose="03000509000000000000" pitchFamily="65" charset="-120"/>
            </a:endParaRPr>
          </a:p>
          <a:p>
            <a:pPr lvl="1">
              <a:buFont typeface="Wingdings 3" panose="05040102010807070707" pitchFamily="18" charset="2"/>
              <a:buChar char=""/>
              <a:defRPr/>
            </a:pPr>
            <a:r>
              <a:rPr lang="zh-TW" altLang="en-US" sz="2400" dirty="0">
                <a:latin typeface="標楷體" panose="03000509000000000000" pitchFamily="65" charset="-120"/>
                <a:ea typeface="標楷體" panose="03000509000000000000" pitchFamily="65" charset="-120"/>
              </a:rPr>
              <a:t>當</a:t>
            </a:r>
            <a:r>
              <a:rPr lang="zh-TW" altLang="en-US" sz="2400" dirty="0">
                <a:solidFill>
                  <a:srgbClr val="FF0000"/>
                </a:solidFill>
                <a:latin typeface="標楷體" panose="03000509000000000000" pitchFamily="65" charset="-120"/>
                <a:ea typeface="標楷體" panose="03000509000000000000" pitchFamily="65" charset="-120"/>
              </a:rPr>
              <a:t>肘關節伸直</a:t>
            </a:r>
            <a:r>
              <a:rPr lang="zh-TW" altLang="en-US" sz="2400" dirty="0">
                <a:latin typeface="標楷體" panose="03000509000000000000" pitchFamily="65" charset="-120"/>
                <a:ea typeface="標楷體" panose="03000509000000000000" pitchFamily="65" charset="-120"/>
              </a:rPr>
              <a:t>時，</a:t>
            </a:r>
            <a:r>
              <a:rPr lang="zh-TW" altLang="en-US" sz="2400" dirty="0">
                <a:solidFill>
                  <a:srgbClr val="FF0000"/>
                </a:solidFill>
                <a:latin typeface="標楷體" panose="03000509000000000000" pitchFamily="65" charset="-120"/>
                <a:ea typeface="標楷體" panose="03000509000000000000" pitchFamily="65" charset="-120"/>
              </a:rPr>
              <a:t>肱骨內、外上髁與尺骨鷹嘴尖恰位於一條直線上</a:t>
            </a:r>
            <a:endParaRPr lang="en-US" altLang="zh-TW" sz="2400" dirty="0">
              <a:solidFill>
                <a:srgbClr val="FF0000"/>
              </a:solidFill>
              <a:latin typeface="標楷體" panose="03000509000000000000" pitchFamily="65" charset="-120"/>
              <a:ea typeface="標楷體" panose="03000509000000000000" pitchFamily="65" charset="-120"/>
            </a:endParaRPr>
          </a:p>
          <a:p>
            <a:pPr lvl="1">
              <a:buFont typeface="Wingdings 3" panose="05040102010807070707" pitchFamily="18" charset="2"/>
              <a:buChar char=""/>
              <a:defRPr/>
            </a:pPr>
            <a:r>
              <a:rPr lang="zh-TW" altLang="en-US" sz="2400" dirty="0">
                <a:solidFill>
                  <a:srgbClr val="FF0000"/>
                </a:solidFill>
                <a:latin typeface="標楷體" panose="03000509000000000000" pitchFamily="65" charset="-120"/>
                <a:ea typeface="標楷體" panose="03000509000000000000" pitchFamily="65" charset="-120"/>
              </a:rPr>
              <a:t>屈肘</a:t>
            </a:r>
            <a:r>
              <a:rPr lang="zh-TW" altLang="en-US" sz="2400" dirty="0">
                <a:latin typeface="標楷體" panose="03000509000000000000" pitchFamily="65" charset="-120"/>
                <a:ea typeface="標楷體" panose="03000509000000000000" pitchFamily="65" charset="-120"/>
              </a:rPr>
              <a:t>時則形成</a:t>
            </a:r>
            <a:r>
              <a:rPr lang="zh-TW" altLang="en-US" sz="2400" dirty="0">
                <a:solidFill>
                  <a:srgbClr val="FF0000"/>
                </a:solidFill>
                <a:latin typeface="標楷體" panose="03000509000000000000" pitchFamily="65" charset="-120"/>
                <a:ea typeface="標楷體" panose="03000509000000000000" pitchFamily="65" charset="-120"/>
              </a:rPr>
              <a:t>以鷹嘴尖為頂角的等邊三角形</a:t>
            </a:r>
            <a:endParaRPr lang="en-US" altLang="zh-TW"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236786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058745" cy="659160"/>
          </a:xfrm>
        </p:spPr>
        <p:txBody>
          <a:bodyPr/>
          <a:lstStyle/>
          <a:p>
            <a:pPr algn="ctr"/>
            <a:r>
              <a:rPr lang="zh-TW" altLang="en-US" dirty="0">
                <a:latin typeface="標楷體" panose="03000509000000000000" pitchFamily="65" charset="-120"/>
                <a:ea typeface="標楷體" panose="03000509000000000000" pitchFamily="65" charset="-120"/>
              </a:rPr>
              <a:t>肘關節</a:t>
            </a:r>
            <a:endParaRPr lang="zh-TW" altLang="en-US" dirty="0"/>
          </a:p>
        </p:txBody>
      </p:sp>
      <p:pic>
        <p:nvPicPr>
          <p:cNvPr id="5" name="內容版面配置區 4">
            <a:extLst>
              <a:ext uri="{FF2B5EF4-FFF2-40B4-BE49-F238E27FC236}">
                <a16:creationId xmlns:a16="http://schemas.microsoft.com/office/drawing/2014/main" id="{E01C4B0A-923E-4DCA-9CF1-12566825F977}"/>
              </a:ext>
            </a:extLst>
          </p:cNvPr>
          <p:cNvPicPr>
            <a:picLocks noGrp="1" noChangeAspect="1"/>
          </p:cNvPicPr>
          <p:nvPr>
            <p:ph idx="1"/>
          </p:nvPr>
        </p:nvPicPr>
        <p:blipFill>
          <a:blip r:embed="rId2"/>
          <a:stretch>
            <a:fillRect/>
          </a:stretch>
        </p:blipFill>
        <p:spPr>
          <a:xfrm>
            <a:off x="467544" y="1844824"/>
            <a:ext cx="7814114" cy="3935030"/>
          </a:xfrm>
          <a:prstGeom prst="rect">
            <a:avLst/>
          </a:prstGeom>
        </p:spPr>
      </p:pic>
    </p:spTree>
    <p:extLst>
      <p:ext uri="{BB962C8B-B14F-4D97-AF65-F5344CB8AC3E}">
        <p14:creationId xmlns:p14="http://schemas.microsoft.com/office/powerpoint/2010/main" val="24920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548680"/>
            <a:ext cx="7274769" cy="731168"/>
          </a:xfrm>
        </p:spPr>
        <p:txBody>
          <a:bodyPr/>
          <a:lstStyle/>
          <a:p>
            <a:pPr algn="ctr"/>
            <a:r>
              <a:rPr lang="zh-TW" altLang="en-US" dirty="0">
                <a:latin typeface="標楷體" panose="03000509000000000000" pitchFamily="65" charset="-120"/>
                <a:ea typeface="標楷體" panose="03000509000000000000" pitchFamily="65" charset="-120"/>
              </a:rPr>
              <a:t>解剖</a:t>
            </a:r>
          </a:p>
        </p:txBody>
      </p:sp>
      <p:pic>
        <p:nvPicPr>
          <p:cNvPr id="4" name="圖片 3"/>
          <p:cNvPicPr>
            <a:picLocks noChangeAspect="1"/>
          </p:cNvPicPr>
          <p:nvPr/>
        </p:nvPicPr>
        <p:blipFill rotWithShape="1">
          <a:blip r:embed="rId2"/>
          <a:srcRect l="11002" t="-1647" r="21367" b="1647"/>
          <a:stretch/>
        </p:blipFill>
        <p:spPr>
          <a:xfrm>
            <a:off x="293857" y="1700808"/>
            <a:ext cx="4379862" cy="3312368"/>
          </a:xfrm>
          <a:prstGeom prst="rect">
            <a:avLst/>
          </a:prstGeom>
        </p:spPr>
      </p:pic>
      <p:pic>
        <p:nvPicPr>
          <p:cNvPr id="5" name="內容版面配置區 4">
            <a:extLst>
              <a:ext uri="{FF2B5EF4-FFF2-40B4-BE49-F238E27FC236}">
                <a16:creationId xmlns:a16="http://schemas.microsoft.com/office/drawing/2014/main" id="{6CAF569D-CEBB-42DD-9FBE-7D5F5F3F77D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979"/>
          <a:stretch/>
        </p:blipFill>
        <p:spPr>
          <a:xfrm>
            <a:off x="4572000" y="1642865"/>
            <a:ext cx="3990109" cy="3428253"/>
          </a:xfrm>
          <a:prstGeom prst="rect">
            <a:avLst/>
          </a:prstGeom>
        </p:spPr>
      </p:pic>
    </p:spTree>
    <p:extLst>
      <p:ext uri="{BB962C8B-B14F-4D97-AF65-F5344CB8AC3E}">
        <p14:creationId xmlns:p14="http://schemas.microsoft.com/office/powerpoint/2010/main" val="2996456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562801" cy="803176"/>
          </a:xfrm>
        </p:spPr>
        <p:txBody>
          <a:bodyPr/>
          <a:lstStyle/>
          <a:p>
            <a:pPr algn="ctr"/>
            <a:r>
              <a:rPr lang="zh-TW" altLang="en-US" dirty="0">
                <a:latin typeface="標楷體" panose="03000509000000000000" pitchFamily="65" charset="-120"/>
                <a:ea typeface="標楷體" panose="03000509000000000000" pitchFamily="65" charset="-120"/>
              </a:rPr>
              <a:t>常見疾病</a:t>
            </a:r>
            <a:endParaRPr lang="zh-TW" altLang="en-US" dirty="0"/>
          </a:p>
        </p:txBody>
      </p:sp>
      <p:sp>
        <p:nvSpPr>
          <p:cNvPr id="3" name="內容版面配置區 2"/>
          <p:cNvSpPr>
            <a:spLocks noGrp="1"/>
          </p:cNvSpPr>
          <p:nvPr>
            <p:ph idx="1"/>
          </p:nvPr>
        </p:nvSpPr>
        <p:spPr>
          <a:xfrm>
            <a:off x="683568" y="1700808"/>
            <a:ext cx="7292033" cy="4093069"/>
          </a:xfrm>
        </p:spPr>
        <p:txBody>
          <a:bodyPr>
            <a:noAutofit/>
          </a:bodyPr>
          <a:lstStyle/>
          <a:p>
            <a:pPr>
              <a:buFont typeface="Wingdings 3" panose="05040102010807070707" pitchFamily="18" charset="2"/>
              <a:buChar char="u"/>
            </a:pPr>
            <a:r>
              <a:rPr lang="zh-TW" altLang="en-US" sz="2600" dirty="0">
                <a:latin typeface="標楷體" panose="03000509000000000000" pitchFamily="65" charset="-120"/>
                <a:ea typeface="標楷體" panose="03000509000000000000" pitchFamily="65" charset="-120"/>
              </a:rPr>
              <a:t>肘關節脫位</a:t>
            </a:r>
            <a:endParaRPr lang="en-US" altLang="zh-TW" sz="26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前脫位</a:t>
            </a:r>
            <a:endParaRPr lang="en-US" altLang="zh-TW" sz="24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後脫位</a:t>
            </a:r>
            <a:endParaRPr lang="en-US" altLang="zh-TW" sz="24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小兒橈骨頭半脫位</a:t>
            </a:r>
            <a:endParaRPr lang="en-US" altLang="zh-TW" sz="24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endParaRPr lang="en-US" altLang="zh-TW" sz="24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600" dirty="0">
                <a:latin typeface="標楷體" panose="03000509000000000000" pitchFamily="65" charset="-120"/>
                <a:ea typeface="標楷體" panose="03000509000000000000" pitchFamily="65" charset="-120"/>
              </a:rPr>
              <a:t>肘關節傷筋</a:t>
            </a:r>
            <a:endParaRPr lang="en-US" altLang="zh-TW" sz="26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網球肘</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肱骨外上髁炎</a:t>
            </a:r>
            <a:r>
              <a:rPr lang="en-US" altLang="zh-TW" sz="2400" dirty="0">
                <a:latin typeface="標楷體" panose="03000509000000000000" pitchFamily="65" charset="-120"/>
                <a:ea typeface="標楷體" panose="03000509000000000000" pitchFamily="65" charset="-120"/>
              </a:rPr>
              <a:t>)</a:t>
            </a:r>
          </a:p>
          <a:p>
            <a:pPr lvl="1">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高爾夫球肘</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肱骨內上髁炎</a:t>
            </a:r>
            <a:r>
              <a:rPr lang="en-US" altLang="zh-TW" sz="2400" dirty="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2295858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698705" cy="1320800"/>
          </a:xfrm>
        </p:spPr>
        <p:txBody>
          <a:bodyPr/>
          <a:lstStyle/>
          <a:p>
            <a:pPr algn="ctr"/>
            <a:r>
              <a:rPr lang="zh-TW" altLang="en-US" dirty="0">
                <a:latin typeface="標楷體" panose="03000509000000000000" pitchFamily="65" charset="-120"/>
                <a:ea typeface="標楷體" panose="03000509000000000000" pitchFamily="65" charset="-120"/>
              </a:rPr>
              <a:t>肘關節脫位</a:t>
            </a:r>
            <a:endParaRPr lang="zh-TW" altLang="en-US" dirty="0"/>
          </a:p>
        </p:txBody>
      </p:sp>
      <p:sp>
        <p:nvSpPr>
          <p:cNvPr id="3" name="內容版面配置區 2"/>
          <p:cNvSpPr>
            <a:spLocks noGrp="1"/>
          </p:cNvSpPr>
          <p:nvPr>
            <p:ph idx="1"/>
          </p:nvPr>
        </p:nvSpPr>
        <p:spPr>
          <a:xfrm>
            <a:off x="251520" y="1628800"/>
            <a:ext cx="7724081" cy="4752528"/>
          </a:xfrm>
        </p:spPr>
        <p:txBody>
          <a:bodyPr>
            <a:noAutofit/>
          </a:bodyPr>
          <a:lstStyle/>
          <a:p>
            <a:r>
              <a:rPr lang="zh-TW" altLang="en-US" sz="2400" dirty="0">
                <a:latin typeface="標楷體" panose="03000509000000000000" pitchFamily="65" charset="-120"/>
                <a:ea typeface="標楷體" panose="03000509000000000000" pitchFamily="65" charset="-120"/>
              </a:rPr>
              <a:t>後脫位的體徵：</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肘關節疼痛、腫脹、肘部功能障礙。</a:t>
            </a: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肘關節呈彈性固定在</a:t>
            </a:r>
            <a:r>
              <a:rPr lang="zh-TW" altLang="en-US" sz="2000" dirty="0">
                <a:solidFill>
                  <a:srgbClr val="FF0000"/>
                </a:solidFill>
                <a:latin typeface="標楷體" panose="03000509000000000000" pitchFamily="65" charset="-120"/>
                <a:ea typeface="標楷體" panose="03000509000000000000" pitchFamily="65" charset="-120"/>
              </a:rPr>
              <a:t>１３０度</a:t>
            </a:r>
            <a:r>
              <a:rPr lang="zh-TW" altLang="en-US" sz="2000" dirty="0">
                <a:latin typeface="標楷體" panose="03000509000000000000" pitchFamily="65" charset="-120"/>
                <a:ea typeface="標楷體" panose="03000509000000000000" pitchFamily="65" charset="-120"/>
              </a:rPr>
              <a:t>左右伸半屈位</a:t>
            </a: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呈</a:t>
            </a:r>
            <a:r>
              <a:rPr lang="zh-TW" altLang="en-US" sz="2000" dirty="0">
                <a:solidFill>
                  <a:srgbClr val="FF0000"/>
                </a:solidFill>
                <a:latin typeface="標楷體" panose="03000509000000000000" pitchFamily="65" charset="-120"/>
                <a:ea typeface="標楷體" panose="03000509000000000000" pitchFamily="65" charset="-120"/>
              </a:rPr>
              <a:t>靴狀畸形</a:t>
            </a:r>
            <a:endParaRPr lang="en-US" altLang="zh-TW" sz="2400" dirty="0">
              <a:solidFill>
                <a:srgbClr val="FF0000"/>
              </a:solidFill>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測量時，</a:t>
            </a:r>
            <a:r>
              <a:rPr lang="zh-TW" altLang="en-US" sz="2000" dirty="0">
                <a:solidFill>
                  <a:srgbClr val="FF0000"/>
                </a:solidFill>
                <a:latin typeface="標楷體" panose="03000509000000000000" pitchFamily="65" charset="-120"/>
                <a:ea typeface="標楷體" panose="03000509000000000000" pitchFamily="65" charset="-120"/>
              </a:rPr>
              <a:t>前臂明顯縮短</a:t>
            </a:r>
            <a:r>
              <a:rPr lang="zh-TW" altLang="en-US" sz="2000" dirty="0">
                <a:latin typeface="標楷體" panose="03000509000000000000" pitchFamily="65" charset="-120"/>
                <a:ea typeface="標楷體" panose="03000509000000000000" pitchFamily="65" charset="-120"/>
              </a:rPr>
              <a:t>（與健側對比）</a:t>
            </a: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肘後三點骨標誌的關係發生改變</a:t>
            </a: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solidFill>
                  <a:srgbClr val="FF0000"/>
                </a:solidFill>
                <a:latin typeface="標楷體" panose="03000509000000000000" pitchFamily="65" charset="-120"/>
                <a:ea typeface="標楷體" panose="03000509000000000000" pitchFamily="65" charset="-120"/>
              </a:rPr>
              <a:t>尺骨鷹嘴突部位明顯向後突出</a:t>
            </a:r>
            <a:endParaRPr lang="en-US" altLang="zh-TW" sz="1800" dirty="0">
              <a:latin typeface="標楷體" panose="03000509000000000000" pitchFamily="65" charset="-120"/>
              <a:ea typeface="標楷體" panose="03000509000000000000" pitchFamily="65" charset="-120"/>
            </a:endParaRPr>
          </a:p>
          <a:p>
            <a:endParaRPr lang="zh-TW" altLang="en-US" sz="1800" dirty="0"/>
          </a:p>
        </p:txBody>
      </p:sp>
      <p:pic>
        <p:nvPicPr>
          <p:cNvPr id="5" name="圖片 4">
            <a:extLst>
              <a:ext uri="{FF2B5EF4-FFF2-40B4-BE49-F238E27FC236}">
                <a16:creationId xmlns:a16="http://schemas.microsoft.com/office/drawing/2014/main" id="{CD23E6FD-D39D-421D-9419-365F42529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301915"/>
            <a:ext cx="2304256" cy="2507888"/>
          </a:xfrm>
          <a:prstGeom prst="rect">
            <a:avLst/>
          </a:prstGeom>
        </p:spPr>
      </p:pic>
      <p:pic>
        <p:nvPicPr>
          <p:cNvPr id="6" name="圖片 5">
            <a:extLst>
              <a:ext uri="{FF2B5EF4-FFF2-40B4-BE49-F238E27FC236}">
                <a16:creationId xmlns:a16="http://schemas.microsoft.com/office/drawing/2014/main" id="{C418CD41-91AA-4E86-8516-134367A2C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748" y="1424084"/>
            <a:ext cx="1598116" cy="2191702"/>
          </a:xfrm>
          <a:prstGeom prst="rect">
            <a:avLst/>
          </a:prstGeom>
        </p:spPr>
      </p:pic>
    </p:spTree>
    <p:extLst>
      <p:ext uri="{BB962C8B-B14F-4D97-AF65-F5344CB8AC3E}">
        <p14:creationId xmlns:p14="http://schemas.microsoft.com/office/powerpoint/2010/main" val="2266397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62B5F6-3121-43BE-96E7-273F89BDFC12}"/>
              </a:ext>
            </a:extLst>
          </p:cNvPr>
          <p:cNvSpPr>
            <a:spLocks noGrp="1"/>
          </p:cNvSpPr>
          <p:nvPr>
            <p:ph type="title"/>
          </p:nvPr>
        </p:nvSpPr>
        <p:spPr>
          <a:xfrm>
            <a:off x="609599" y="609600"/>
            <a:ext cx="7130753" cy="947192"/>
          </a:xfrm>
        </p:spPr>
        <p:txBody>
          <a:bodyPr/>
          <a:lstStyle/>
          <a:p>
            <a:pPr algn="ctr"/>
            <a:r>
              <a:rPr lang="zh-TW" altLang="en-US" dirty="0">
                <a:latin typeface="標楷體" panose="03000509000000000000" pitchFamily="65" charset="-120"/>
                <a:ea typeface="標楷體" panose="03000509000000000000" pitchFamily="65" charset="-120"/>
              </a:rPr>
              <a:t>肘關節脫位</a:t>
            </a:r>
            <a:endParaRPr lang="zh-TW" altLang="en-US" dirty="0"/>
          </a:p>
        </p:txBody>
      </p:sp>
      <p:sp>
        <p:nvSpPr>
          <p:cNvPr id="3" name="內容版面配置區 2">
            <a:extLst>
              <a:ext uri="{FF2B5EF4-FFF2-40B4-BE49-F238E27FC236}">
                <a16:creationId xmlns:a16="http://schemas.microsoft.com/office/drawing/2014/main" id="{D7E20CF5-832B-40CC-AF19-530FB0825487}"/>
              </a:ext>
            </a:extLst>
          </p:cNvPr>
          <p:cNvSpPr>
            <a:spLocks noGrp="1"/>
          </p:cNvSpPr>
          <p:nvPr>
            <p:ph idx="1"/>
          </p:nvPr>
        </p:nvSpPr>
        <p:spPr>
          <a:xfrm>
            <a:off x="609598" y="1844824"/>
            <a:ext cx="7490793" cy="4032449"/>
          </a:xfrm>
        </p:spPr>
        <p:txBody>
          <a:bodyPr/>
          <a:lstStyle/>
          <a:p>
            <a:pPr>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前脫位的體徵：</a:t>
            </a:r>
            <a:endParaRPr lang="en-US" altLang="zh-TW" sz="24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肘關節畸形、明顯腫脹。</a:t>
            </a: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測量</a:t>
            </a:r>
            <a:r>
              <a:rPr lang="zh-TW" altLang="en-US" sz="2000" dirty="0">
                <a:solidFill>
                  <a:srgbClr val="FF0000"/>
                </a:solidFill>
                <a:latin typeface="標楷體" panose="03000509000000000000" pitchFamily="65" charset="-120"/>
                <a:ea typeface="標楷體" panose="03000509000000000000" pitchFamily="65" charset="-120"/>
              </a:rPr>
              <a:t>前臂較健側延長</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肘關節屈曲部</a:t>
            </a:r>
            <a:r>
              <a:rPr lang="zh-TW" altLang="en-US" sz="2000" dirty="0">
                <a:solidFill>
                  <a:srgbClr val="FF0000"/>
                </a:solidFill>
                <a:latin typeface="標楷體" panose="03000509000000000000" pitchFamily="65" charset="-120"/>
                <a:ea typeface="標楷體" panose="03000509000000000000" pitchFamily="65" charset="-120"/>
              </a:rPr>
              <a:t>隆起</a:t>
            </a:r>
            <a:r>
              <a:rPr lang="zh-TW" altLang="en-US" sz="2000" dirty="0">
                <a:latin typeface="標楷體" panose="03000509000000000000" pitchFamily="65" charset="-120"/>
                <a:ea typeface="標楷體" panose="03000509000000000000" pitchFamily="65" charset="-120"/>
              </a:rPr>
              <a:t>呈彈性固定。 　</a:t>
            </a:r>
            <a:endParaRPr lang="en-US" altLang="zh-TW" sz="2000" dirty="0">
              <a:latin typeface="標楷體" panose="03000509000000000000" pitchFamily="65" charset="-120"/>
              <a:ea typeface="標楷體" panose="03000509000000000000" pitchFamily="65" charset="-120"/>
            </a:endParaRPr>
          </a:p>
          <a:p>
            <a:endParaRPr lang="zh-TW" altLang="en-US" dirty="0"/>
          </a:p>
        </p:txBody>
      </p:sp>
      <p:pic>
        <p:nvPicPr>
          <p:cNvPr id="5" name="圖片 4">
            <a:extLst>
              <a:ext uri="{FF2B5EF4-FFF2-40B4-BE49-F238E27FC236}">
                <a16:creationId xmlns:a16="http://schemas.microsoft.com/office/drawing/2014/main" id="{06000031-D8CE-499B-952D-5D9F89829CF8}"/>
              </a:ext>
            </a:extLst>
          </p:cNvPr>
          <p:cNvPicPr>
            <a:picLocks noChangeAspect="1"/>
          </p:cNvPicPr>
          <p:nvPr/>
        </p:nvPicPr>
        <p:blipFill rotWithShape="1">
          <a:blip r:embed="rId2">
            <a:extLst>
              <a:ext uri="{28A0092B-C50C-407E-A947-70E740481C1C}">
                <a14:useLocalDpi xmlns:a14="http://schemas.microsoft.com/office/drawing/2010/main" val="0"/>
              </a:ext>
            </a:extLst>
          </a:blip>
          <a:srcRect l="15881" t="19666" r="16597"/>
          <a:stretch/>
        </p:blipFill>
        <p:spPr>
          <a:xfrm>
            <a:off x="4574784" y="1534097"/>
            <a:ext cx="3251539" cy="2901398"/>
          </a:xfrm>
          <a:prstGeom prst="rect">
            <a:avLst/>
          </a:prstGeom>
        </p:spPr>
      </p:pic>
    </p:spTree>
    <p:extLst>
      <p:ext uri="{BB962C8B-B14F-4D97-AF65-F5344CB8AC3E}">
        <p14:creationId xmlns:p14="http://schemas.microsoft.com/office/powerpoint/2010/main" val="615155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80427F-80A5-4F11-8AAB-11A7C3807DC6}"/>
              </a:ext>
            </a:extLst>
          </p:cNvPr>
          <p:cNvSpPr>
            <a:spLocks noGrp="1"/>
          </p:cNvSpPr>
          <p:nvPr>
            <p:ph type="title"/>
          </p:nvPr>
        </p:nvSpPr>
        <p:spPr>
          <a:xfrm>
            <a:off x="609599" y="609600"/>
            <a:ext cx="7130753" cy="1320800"/>
          </a:xfrm>
        </p:spPr>
        <p:txBody>
          <a:bodyPr/>
          <a:lstStyle/>
          <a:p>
            <a:pPr algn="ctr"/>
            <a:r>
              <a:rPr lang="zh-TW" altLang="en-US" dirty="0">
                <a:latin typeface="標楷體" panose="03000509000000000000" pitchFamily="65" charset="-120"/>
                <a:ea typeface="標楷體" panose="03000509000000000000" pitchFamily="65" charset="-120"/>
              </a:rPr>
              <a:t>小兒橈骨頭半脫位</a:t>
            </a:r>
            <a:endParaRPr lang="zh-TW" altLang="en-US" dirty="0"/>
          </a:p>
        </p:txBody>
      </p:sp>
      <p:pic>
        <p:nvPicPr>
          <p:cNvPr id="5" name="內容版面配置區 4">
            <a:extLst>
              <a:ext uri="{FF2B5EF4-FFF2-40B4-BE49-F238E27FC236}">
                <a16:creationId xmlns:a16="http://schemas.microsoft.com/office/drawing/2014/main" id="{FDFDE5EB-8D51-4ED1-90BD-64B966E152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767" y="1628800"/>
            <a:ext cx="6350416" cy="4508796"/>
          </a:xfrm>
        </p:spPr>
      </p:pic>
    </p:spTree>
    <p:extLst>
      <p:ext uri="{BB962C8B-B14F-4D97-AF65-F5344CB8AC3E}">
        <p14:creationId xmlns:p14="http://schemas.microsoft.com/office/powerpoint/2010/main" val="360081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15BE75-ED48-471A-9690-5948BCB7A498}"/>
              </a:ext>
            </a:extLst>
          </p:cNvPr>
          <p:cNvSpPr>
            <a:spLocks noGrp="1"/>
          </p:cNvSpPr>
          <p:nvPr>
            <p:ph type="title"/>
          </p:nvPr>
        </p:nvSpPr>
        <p:spPr>
          <a:xfrm>
            <a:off x="755576" y="692696"/>
            <a:ext cx="7263760" cy="864096"/>
          </a:xfrm>
        </p:spPr>
        <p:txBody>
          <a:bodyPr/>
          <a:lstStyle/>
          <a:p>
            <a:pPr algn="ctr"/>
            <a:r>
              <a:rPr lang="zh-TW" altLang="en-US" dirty="0">
                <a:latin typeface="標楷體" panose="03000509000000000000" pitchFamily="65" charset="-120"/>
                <a:ea typeface="標楷體" panose="03000509000000000000" pitchFamily="65" charset="-120"/>
              </a:rPr>
              <a:t>小兒橈骨頭半脫位</a:t>
            </a:r>
          </a:p>
        </p:txBody>
      </p:sp>
      <p:sp>
        <p:nvSpPr>
          <p:cNvPr id="3" name="內容版面配置區 2">
            <a:extLst>
              <a:ext uri="{FF2B5EF4-FFF2-40B4-BE49-F238E27FC236}">
                <a16:creationId xmlns:a16="http://schemas.microsoft.com/office/drawing/2014/main" id="{A522739C-E436-406A-974D-D9122263DEE7}"/>
              </a:ext>
            </a:extLst>
          </p:cNvPr>
          <p:cNvSpPr>
            <a:spLocks noGrp="1"/>
          </p:cNvSpPr>
          <p:nvPr>
            <p:ph idx="1"/>
          </p:nvPr>
        </p:nvSpPr>
        <p:spPr>
          <a:xfrm>
            <a:off x="323529" y="1628800"/>
            <a:ext cx="6984776" cy="4968551"/>
          </a:xfrm>
        </p:spPr>
        <p:txBody>
          <a:bodyPr>
            <a:normAutofit/>
          </a:bodyPr>
          <a:lstStyle/>
          <a:p>
            <a:r>
              <a:rPr lang="zh-TW" altLang="en-US" sz="2000" dirty="0">
                <a:latin typeface="標楷體" panose="03000509000000000000" pitchFamily="65" charset="-120"/>
                <a:ea typeface="標楷體" panose="03000509000000000000" pitchFamily="65" charset="-120"/>
              </a:rPr>
              <a:t>本病多發生在</a:t>
            </a:r>
            <a:r>
              <a:rPr lang="en-US" altLang="zh-TW" sz="2000" dirty="0">
                <a:latin typeface="標楷體" panose="03000509000000000000" pitchFamily="65" charset="-120"/>
                <a:ea typeface="標楷體" panose="03000509000000000000" pitchFamily="65" charset="-120"/>
              </a:rPr>
              <a:t>4~6 </a:t>
            </a:r>
            <a:r>
              <a:rPr lang="zh-TW" altLang="en-US" sz="2000" dirty="0">
                <a:latin typeface="標楷體" panose="03000509000000000000" pitchFamily="65" charset="-120"/>
                <a:ea typeface="標楷體" panose="03000509000000000000" pitchFamily="65" charset="-120"/>
              </a:rPr>
              <a:t>歲以下兒童</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因小兒骨頭、韌帶尚在發育過程中</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牽拉時易致半脫位</a:t>
            </a:r>
          </a:p>
          <a:p>
            <a:r>
              <a:rPr lang="zh-TW" altLang="en-US" sz="2000" dirty="0">
                <a:latin typeface="標楷體" panose="03000509000000000000" pitchFamily="65" charset="-120"/>
                <a:ea typeface="標楷體" panose="03000509000000000000" pitchFamily="65" charset="-120"/>
              </a:rPr>
              <a:t>多因當小兒在手臂伸直時被人牽拉而發生橈骨頭半脫位。</a:t>
            </a:r>
            <a:r>
              <a:rPr lang="zh-TW" altLang="en-US" sz="2000" dirty="0">
                <a:solidFill>
                  <a:srgbClr val="FF0000"/>
                </a:solidFill>
                <a:latin typeface="標楷體" panose="03000509000000000000" pitchFamily="65" charset="-120"/>
                <a:ea typeface="標楷體" panose="03000509000000000000" pitchFamily="65" charset="-120"/>
              </a:rPr>
              <a:t>小頭部向下滑出環狀韌帶，</a:t>
            </a:r>
            <a:r>
              <a:rPr lang="zh-TW" altLang="en-US" sz="2000" dirty="0">
                <a:latin typeface="標楷體" panose="03000509000000000000" pitchFamily="65" charset="-120"/>
                <a:ea typeface="標楷體" panose="03000509000000000000" pitchFamily="65" charset="-120"/>
              </a:rPr>
              <a:t>或被嵌于環狀韌帶皺褶中，不能回復原位，即形成半脫位。</a:t>
            </a:r>
          </a:p>
          <a:p>
            <a:r>
              <a:rPr lang="zh-TW" altLang="en-US" sz="2000" dirty="0">
                <a:latin typeface="標楷體" panose="03000509000000000000" pitchFamily="65" charset="-120"/>
                <a:ea typeface="標楷體" panose="03000509000000000000" pitchFamily="65" charset="-120"/>
              </a:rPr>
              <a:t>表現</a:t>
            </a:r>
            <a:r>
              <a:rPr lang="en-US" altLang="zh-TW" sz="2000" dirty="0">
                <a:latin typeface="標楷體" panose="03000509000000000000" pitchFamily="65" charset="-120"/>
                <a:ea typeface="標楷體" panose="03000509000000000000" pitchFamily="65" charset="-120"/>
              </a:rPr>
              <a:t>:</a:t>
            </a:r>
          </a:p>
          <a:p>
            <a:pPr lvl="1"/>
            <a:r>
              <a:rPr lang="zh-TW" altLang="en-US" sz="2000" dirty="0">
                <a:latin typeface="標楷體" panose="03000509000000000000" pitchFamily="65" charset="-120"/>
                <a:ea typeface="標楷體" panose="03000509000000000000" pitchFamily="65" charset="-120"/>
              </a:rPr>
              <a:t>前臂不能抬舉，並呈</a:t>
            </a:r>
            <a:r>
              <a:rPr lang="zh-TW" altLang="en-US" sz="2000" dirty="0">
                <a:solidFill>
                  <a:srgbClr val="FF0000"/>
                </a:solidFill>
                <a:latin typeface="標楷體" panose="03000509000000000000" pitchFamily="65" charset="-120"/>
                <a:ea typeface="標楷體" panose="03000509000000000000" pitchFamily="65" charset="-120"/>
              </a:rPr>
              <a:t>半屈曲、旋前位</a:t>
            </a:r>
            <a:endParaRPr lang="en-US" altLang="zh-TW" sz="2000" dirty="0">
              <a:solidFill>
                <a:srgbClr val="FF0000"/>
              </a:solidFill>
              <a:latin typeface="標楷體" panose="03000509000000000000" pitchFamily="65" charset="-120"/>
              <a:ea typeface="標楷體" panose="03000509000000000000" pitchFamily="65" charset="-120"/>
            </a:endParaRPr>
          </a:p>
          <a:p>
            <a:pPr lvl="1"/>
            <a:r>
              <a:rPr lang="zh-TW" altLang="en-US" sz="2000" dirty="0">
                <a:solidFill>
                  <a:srgbClr val="FF0000"/>
                </a:solidFill>
                <a:latin typeface="標楷體" panose="03000509000000000000" pitchFamily="65" charset="-120"/>
                <a:ea typeface="標楷體" panose="03000509000000000000" pitchFamily="65" charset="-120"/>
              </a:rPr>
              <a:t>前臂旋後困難，拒絕檢查</a:t>
            </a:r>
            <a:r>
              <a:rPr lang="zh-TW" altLang="en-US" sz="2000" dirty="0">
                <a:latin typeface="標楷體" panose="03000509000000000000" pitchFamily="65" charset="-120"/>
                <a:ea typeface="標楷體" panose="03000509000000000000" pitchFamily="65" charset="-120"/>
              </a:rPr>
              <a:t>，且不肯用手取物</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局部腫脹不顯，外形正常，但橈骨小頭處有壓痛</a:t>
            </a:r>
            <a:endParaRPr lang="en-US" altLang="zh-TW" sz="2000" dirty="0">
              <a:latin typeface="標楷體" panose="03000509000000000000" pitchFamily="65" charset="-120"/>
              <a:ea typeface="標楷體" panose="03000509000000000000" pitchFamily="65" charset="-120"/>
            </a:endParaRPr>
          </a:p>
          <a:p>
            <a:pPr lvl="1"/>
            <a:r>
              <a:rPr lang="en-US" altLang="zh-TW" sz="2000" dirty="0">
                <a:latin typeface="標楷體" panose="03000509000000000000" pitchFamily="65" charset="-120"/>
                <a:ea typeface="標楷體" panose="03000509000000000000" pitchFamily="65" charset="-120"/>
              </a:rPr>
              <a:t>X</a:t>
            </a:r>
            <a:r>
              <a:rPr lang="zh-TW" altLang="en-US" sz="2000" dirty="0">
                <a:latin typeface="標楷體" panose="03000509000000000000" pitchFamily="65" charset="-120"/>
                <a:ea typeface="標楷體" panose="03000509000000000000" pitchFamily="65" charset="-120"/>
              </a:rPr>
              <a:t>光檢查不易看出</a:t>
            </a:r>
            <a:br>
              <a:rPr lang="zh-TW" altLang="en-US" dirty="0"/>
            </a:br>
            <a:endParaRPr lang="zh-TW" altLang="en-US" dirty="0"/>
          </a:p>
        </p:txBody>
      </p:sp>
    </p:spTree>
    <p:extLst>
      <p:ext uri="{BB962C8B-B14F-4D97-AF65-F5344CB8AC3E}">
        <p14:creationId xmlns:p14="http://schemas.microsoft.com/office/powerpoint/2010/main" val="2223401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51137D-5D90-417E-9C9D-2ACFA606A3D7}"/>
              </a:ext>
            </a:extLst>
          </p:cNvPr>
          <p:cNvSpPr>
            <a:spLocks noGrp="1"/>
          </p:cNvSpPr>
          <p:nvPr>
            <p:ph type="title"/>
          </p:nvPr>
        </p:nvSpPr>
        <p:spPr>
          <a:xfrm>
            <a:off x="609599" y="609600"/>
            <a:ext cx="6347713" cy="803176"/>
          </a:xfrm>
        </p:spPr>
        <p:txBody>
          <a:bodyPr/>
          <a:lstStyle/>
          <a:p>
            <a:pPr algn="ctr"/>
            <a:r>
              <a:rPr lang="zh-TW" altLang="en-US" dirty="0">
                <a:latin typeface="標楷體" panose="03000509000000000000" pitchFamily="65" charset="-120"/>
                <a:ea typeface="標楷體" panose="03000509000000000000" pitchFamily="65" charset="-120"/>
              </a:rPr>
              <a:t>小兒橈骨頭半脫位</a:t>
            </a:r>
            <a:endParaRPr lang="zh-TW" altLang="en-US" dirty="0"/>
          </a:p>
        </p:txBody>
      </p:sp>
      <p:sp>
        <p:nvSpPr>
          <p:cNvPr id="5" name="內容版面配置區 4">
            <a:extLst>
              <a:ext uri="{FF2B5EF4-FFF2-40B4-BE49-F238E27FC236}">
                <a16:creationId xmlns:a16="http://schemas.microsoft.com/office/drawing/2014/main" id="{AC273A0B-6349-4C97-9DFA-681E3C1E6838}"/>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3993950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986737" cy="685303"/>
          </a:xfrm>
        </p:spPr>
        <p:txBody>
          <a:bodyPr/>
          <a:lstStyle/>
          <a:p>
            <a:pPr algn="ctr"/>
            <a:r>
              <a:rPr lang="zh-TW" altLang="en-US" dirty="0">
                <a:latin typeface="標楷體" panose="03000509000000000000" pitchFamily="65" charset="-120"/>
                <a:ea typeface="標楷體" panose="03000509000000000000" pitchFamily="65" charset="-120"/>
              </a:rPr>
              <a:t>網球肘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肱骨外上髁炎</a:t>
            </a:r>
            <a:endParaRPr lang="zh-TW" altLang="en-US" dirty="0"/>
          </a:p>
        </p:txBody>
      </p:sp>
      <p:sp>
        <p:nvSpPr>
          <p:cNvPr id="3" name="內容版面配置區 2"/>
          <p:cNvSpPr>
            <a:spLocks noGrp="1"/>
          </p:cNvSpPr>
          <p:nvPr>
            <p:ph idx="1"/>
          </p:nvPr>
        </p:nvSpPr>
        <p:spPr>
          <a:xfrm>
            <a:off x="395536" y="1700808"/>
            <a:ext cx="6986737" cy="4680520"/>
          </a:xfrm>
        </p:spPr>
        <p:txBody>
          <a:bodyPr/>
          <a:lstStyle/>
          <a:p>
            <a:pPr>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過度使用</a:t>
            </a:r>
            <a:r>
              <a:rPr lang="zh-TW" altLang="en-US" sz="2400" dirty="0">
                <a:solidFill>
                  <a:srgbClr val="FF0000"/>
                </a:solidFill>
                <a:latin typeface="標楷體" panose="03000509000000000000" pitchFamily="65" charset="-120"/>
                <a:ea typeface="標楷體" panose="03000509000000000000" pitchFamily="65" charset="-120"/>
              </a:rPr>
              <a:t>伸肌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伸腕、伸指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，造成肌腱發炎</a:t>
            </a:r>
            <a:endParaRPr lang="en-US" altLang="zh-TW" sz="24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多數無急性外傷史，但有長期伸腕工作的歷史，例如提重物或擰毛巾</a:t>
            </a:r>
            <a:endParaRPr lang="en-US" altLang="zh-TW" sz="24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表現：</a:t>
            </a:r>
            <a:endParaRPr lang="en-US" altLang="zh-TW" sz="24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肘外側痠困不舒感</a:t>
            </a:r>
            <a:endParaRPr lang="en-US" altLang="zh-TW" sz="20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sym typeface="Wingdings" panose="05000000000000000000" pitchFamily="2" charset="2"/>
              </a:rPr>
              <a:t>用力握拳時，疼痛或無力感</a:t>
            </a:r>
            <a:endParaRPr lang="en-US" altLang="zh-TW" sz="2000" dirty="0">
              <a:latin typeface="標楷體" panose="03000509000000000000" pitchFamily="65" charset="-120"/>
              <a:ea typeface="標楷體" panose="03000509000000000000" pitchFamily="65" charset="-120"/>
              <a:sym typeface="Wingdings" panose="05000000000000000000" pitchFamily="2" charset="2"/>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sym typeface="Wingdings" panose="05000000000000000000" pitchFamily="2" charset="2"/>
              </a:rPr>
              <a:t>工作時加重，休息緩解</a:t>
            </a:r>
            <a:endParaRPr lang="en-US" altLang="zh-TW" sz="2000" dirty="0">
              <a:latin typeface="標楷體" panose="03000509000000000000" pitchFamily="65" charset="-120"/>
              <a:ea typeface="標楷體" panose="03000509000000000000" pitchFamily="65" charset="-120"/>
              <a:sym typeface="Wingdings" panose="05000000000000000000" pitchFamily="2" charset="2"/>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sym typeface="Wingdings" panose="05000000000000000000" pitchFamily="2" charset="2"/>
              </a:rPr>
              <a:t>外上髁局部腫脹和明顯壓痛</a:t>
            </a: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zh-TW" altLang="en-US" dirty="0"/>
          </a:p>
        </p:txBody>
      </p:sp>
      <p:pic>
        <p:nvPicPr>
          <p:cNvPr id="4" name="圖片 3"/>
          <p:cNvPicPr>
            <a:picLocks noChangeAspect="1"/>
          </p:cNvPicPr>
          <p:nvPr/>
        </p:nvPicPr>
        <p:blipFill>
          <a:blip r:embed="rId2"/>
          <a:stretch>
            <a:fillRect/>
          </a:stretch>
        </p:blipFill>
        <p:spPr>
          <a:xfrm>
            <a:off x="4716016" y="3068960"/>
            <a:ext cx="3880671" cy="2160240"/>
          </a:xfrm>
          <a:prstGeom prst="rect">
            <a:avLst/>
          </a:prstGeom>
        </p:spPr>
      </p:pic>
    </p:spTree>
    <p:extLst>
      <p:ext uri="{BB962C8B-B14F-4D97-AF65-F5344CB8AC3E}">
        <p14:creationId xmlns:p14="http://schemas.microsoft.com/office/powerpoint/2010/main" val="3701395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490793" cy="1320800"/>
          </a:xfrm>
        </p:spPr>
        <p:txBody>
          <a:bodyPr/>
          <a:lstStyle/>
          <a:p>
            <a:pPr algn="ctr"/>
            <a:r>
              <a:rPr lang="zh-TW" altLang="en-US" dirty="0">
                <a:latin typeface="標楷體" panose="03000509000000000000" pitchFamily="65" charset="-120"/>
                <a:ea typeface="標楷體" panose="03000509000000000000" pitchFamily="65" charset="-120"/>
              </a:rPr>
              <a:t>網球肘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肱骨外上髁炎</a:t>
            </a:r>
            <a:endParaRPr lang="zh-TW" altLang="en-US" dirty="0"/>
          </a:p>
        </p:txBody>
      </p:sp>
      <p:sp>
        <p:nvSpPr>
          <p:cNvPr id="3" name="內容版面配置區 2"/>
          <p:cNvSpPr>
            <a:spLocks noGrp="1"/>
          </p:cNvSpPr>
          <p:nvPr>
            <p:ph idx="1"/>
          </p:nvPr>
        </p:nvSpPr>
        <p:spPr/>
        <p:txBody>
          <a:bodyPr>
            <a:normAutofit/>
          </a:bodyPr>
          <a:lstStyle/>
          <a:p>
            <a:pPr>
              <a:buFont typeface="Wingdings 3" panose="05040102010807070707" pitchFamily="18" charset="2"/>
              <a:buChar char="u"/>
            </a:pPr>
            <a:r>
              <a:rPr lang="zh-TW" altLang="en-US" sz="2800" dirty="0">
                <a:latin typeface="標楷體" panose="03000509000000000000" pitchFamily="65" charset="-120"/>
                <a:ea typeface="標楷體" panose="03000509000000000000" pitchFamily="65" charset="-120"/>
              </a:rPr>
              <a:t>橈側伸腕短肌</a:t>
            </a:r>
            <a:endParaRPr lang="en-US" altLang="zh-TW" sz="28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800" dirty="0">
                <a:latin typeface="標楷體" panose="03000509000000000000" pitchFamily="65" charset="-120"/>
                <a:ea typeface="標楷體" panose="03000509000000000000" pitchFamily="65" charset="-120"/>
              </a:rPr>
              <a:t>橈側伸腕長肌</a:t>
            </a:r>
            <a:endParaRPr lang="en-US" altLang="zh-TW" sz="28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800" dirty="0">
                <a:latin typeface="標楷體" panose="03000509000000000000" pitchFamily="65" charset="-120"/>
                <a:ea typeface="標楷體" panose="03000509000000000000" pitchFamily="65" charset="-120"/>
              </a:rPr>
              <a:t>伸指肌</a:t>
            </a:r>
            <a:endParaRPr lang="en-US" altLang="zh-TW" sz="2800"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29C72E9E-EB70-4329-9433-4F9418762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212976"/>
            <a:ext cx="5256584" cy="2826120"/>
          </a:xfrm>
          <a:prstGeom prst="rect">
            <a:avLst/>
          </a:prstGeom>
        </p:spPr>
      </p:pic>
    </p:spTree>
    <p:extLst>
      <p:ext uri="{BB962C8B-B14F-4D97-AF65-F5344CB8AC3E}">
        <p14:creationId xmlns:p14="http://schemas.microsoft.com/office/powerpoint/2010/main" val="780975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634809" cy="875184"/>
          </a:xfrm>
        </p:spPr>
        <p:txBody>
          <a:bodyPr/>
          <a:lstStyle/>
          <a:p>
            <a:pPr algn="ctr"/>
            <a:r>
              <a:rPr lang="zh-TW" altLang="en-US" dirty="0">
                <a:latin typeface="標楷體" panose="03000509000000000000" pitchFamily="65" charset="-120"/>
                <a:ea typeface="標楷體" panose="03000509000000000000" pitchFamily="65" charset="-120"/>
              </a:rPr>
              <a:t>理學檢查</a:t>
            </a:r>
            <a:endParaRPr lang="zh-TW" altLang="en-US" dirty="0"/>
          </a:p>
        </p:txBody>
      </p:sp>
      <p:sp>
        <p:nvSpPr>
          <p:cNvPr id="3" name="內容版面配置區 2"/>
          <p:cNvSpPr>
            <a:spLocks noGrp="1"/>
          </p:cNvSpPr>
          <p:nvPr>
            <p:ph idx="1"/>
          </p:nvPr>
        </p:nvSpPr>
        <p:spPr>
          <a:xfrm>
            <a:off x="539552" y="1484784"/>
            <a:ext cx="7200800" cy="4968552"/>
          </a:xfrm>
        </p:spPr>
        <p:txBody>
          <a:bodyPr>
            <a:normAutofit/>
          </a:bodyPr>
          <a:lstStyle/>
          <a:p>
            <a:r>
              <a:rPr lang="en-US" altLang="zh-TW" sz="2400" dirty="0">
                <a:latin typeface="標楷體" panose="03000509000000000000" pitchFamily="65" charset="-120"/>
                <a:ea typeface="標楷體" panose="03000509000000000000" pitchFamily="65" charset="-120"/>
                <a:hlinkClick r:id="rId2"/>
              </a:rPr>
              <a:t>Mill’s test</a:t>
            </a:r>
            <a:r>
              <a:rPr lang="zh-TW" altLang="en-US" sz="2400" dirty="0">
                <a:latin typeface="標楷體" panose="03000509000000000000" pitchFamily="65" charset="-120"/>
                <a:ea typeface="標楷體" panose="03000509000000000000" pitchFamily="65" charset="-120"/>
              </a:rPr>
              <a:t>：評估者觸診受測者的肱骨外上髁，評估者被動的將受測者的</a:t>
            </a:r>
            <a:r>
              <a:rPr lang="zh-TW" altLang="en-US" sz="2400" dirty="0">
                <a:solidFill>
                  <a:srgbClr val="FF0000"/>
                </a:solidFill>
                <a:latin typeface="標楷體" panose="03000509000000000000" pitchFamily="65" charset="-120"/>
                <a:ea typeface="標楷體" panose="03000509000000000000" pitchFamily="65" charset="-120"/>
              </a:rPr>
              <a:t>前臂旋前</a:t>
            </a:r>
            <a:r>
              <a:rPr lang="en-US" altLang="zh-TW" sz="2400" dirty="0">
                <a:solidFill>
                  <a:srgbClr val="FF0000"/>
                </a:solidFill>
                <a:latin typeface="標楷體" panose="03000509000000000000" pitchFamily="65" charset="-120"/>
                <a:ea typeface="標楷體" panose="03000509000000000000" pitchFamily="65" charset="-120"/>
              </a:rPr>
              <a:t>(pronation)</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手腕完全屈曲與手肘伸直</a:t>
            </a:r>
            <a:r>
              <a:rPr lang="zh-TW" altLang="en-US" sz="2400" dirty="0">
                <a:latin typeface="標楷體" panose="03000509000000000000" pitchFamily="65" charset="-120"/>
                <a:ea typeface="標楷體" panose="03000509000000000000" pitchFamily="65" charset="-120"/>
              </a:rPr>
              <a:t>。若在肱骨的外上髁產生疼痛感則為陽性反應。</a:t>
            </a:r>
            <a:endParaRPr lang="en-US" altLang="zh-TW" sz="24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5A3D38AC-497D-4A1D-B1DF-6FD01BC56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654" y="3156226"/>
            <a:ext cx="4118595" cy="3092174"/>
          </a:xfrm>
          <a:prstGeom prst="rect">
            <a:avLst/>
          </a:prstGeom>
        </p:spPr>
      </p:pic>
    </p:spTree>
    <p:extLst>
      <p:ext uri="{BB962C8B-B14F-4D97-AF65-F5344CB8AC3E}">
        <p14:creationId xmlns:p14="http://schemas.microsoft.com/office/powerpoint/2010/main" val="2834182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58F486-DCAB-43AD-977A-1FF76B63ABCE}"/>
              </a:ext>
            </a:extLst>
          </p:cNvPr>
          <p:cNvSpPr>
            <a:spLocks noGrp="1"/>
          </p:cNvSpPr>
          <p:nvPr>
            <p:ph type="title"/>
          </p:nvPr>
        </p:nvSpPr>
        <p:spPr>
          <a:xfrm>
            <a:off x="609599" y="609600"/>
            <a:ext cx="7346776" cy="947192"/>
          </a:xfrm>
        </p:spPr>
        <p:txBody>
          <a:bodyPr/>
          <a:lstStyle/>
          <a:p>
            <a:pPr algn="ctr"/>
            <a:r>
              <a:rPr lang="zh-TW" altLang="en-US" dirty="0">
                <a:latin typeface="標楷體" panose="03000509000000000000" pitchFamily="65" charset="-120"/>
                <a:ea typeface="標楷體" panose="03000509000000000000" pitchFamily="65" charset="-120"/>
              </a:rPr>
              <a:t>理學檢查</a:t>
            </a:r>
            <a:endParaRPr lang="zh-TW" altLang="en-US" dirty="0"/>
          </a:p>
        </p:txBody>
      </p:sp>
      <p:sp>
        <p:nvSpPr>
          <p:cNvPr id="3" name="內容版面配置區 2">
            <a:extLst>
              <a:ext uri="{FF2B5EF4-FFF2-40B4-BE49-F238E27FC236}">
                <a16:creationId xmlns:a16="http://schemas.microsoft.com/office/drawing/2014/main" id="{CC3D04A7-1BE3-43E1-9799-90956C410167}"/>
              </a:ext>
            </a:extLst>
          </p:cNvPr>
          <p:cNvSpPr>
            <a:spLocks noGrp="1"/>
          </p:cNvSpPr>
          <p:nvPr>
            <p:ph idx="1"/>
          </p:nvPr>
        </p:nvSpPr>
        <p:spPr>
          <a:xfrm>
            <a:off x="609598" y="1700808"/>
            <a:ext cx="7346777" cy="4340555"/>
          </a:xfrm>
        </p:spPr>
        <p:txBody>
          <a:bodyPr/>
          <a:lstStyle/>
          <a:p>
            <a:r>
              <a:rPr lang="en-US" altLang="zh-TW" sz="2400" dirty="0" err="1">
                <a:latin typeface="標楷體" panose="03000509000000000000" pitchFamily="65" charset="-120"/>
                <a:ea typeface="標楷體" panose="03000509000000000000" pitchFamily="65" charset="-120"/>
                <a:hlinkClick r:id="rId2"/>
              </a:rPr>
              <a:t>Cozen’s</a:t>
            </a:r>
            <a:r>
              <a:rPr lang="en-US" altLang="zh-TW" sz="2400" dirty="0">
                <a:latin typeface="標楷體" panose="03000509000000000000" pitchFamily="65" charset="-120"/>
                <a:ea typeface="標楷體" panose="03000509000000000000" pitchFamily="65" charset="-120"/>
                <a:hlinkClick r:id="rId2"/>
              </a:rPr>
              <a:t> test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患者做手腕背伸</a:t>
            </a:r>
            <a:r>
              <a:rPr lang="en-US" altLang="zh-TW" sz="2400" dirty="0">
                <a:latin typeface="標楷體" panose="03000509000000000000" pitchFamily="65" charset="-120"/>
                <a:ea typeface="標楷體" panose="03000509000000000000" pitchFamily="65" charset="-120"/>
              </a:rPr>
              <a:t>(extension)</a:t>
            </a:r>
            <a:r>
              <a:rPr lang="zh-TW" altLang="en-US" sz="2400" dirty="0">
                <a:latin typeface="標楷體" panose="03000509000000000000" pitchFamily="65" charset="-120"/>
                <a:ea typeface="標楷體" panose="03000509000000000000" pitchFamily="65" charset="-120"/>
              </a:rPr>
              <a:t>及些許橈側偏移</a:t>
            </a:r>
            <a:r>
              <a:rPr lang="en-US" altLang="zh-TW" sz="2400" dirty="0">
                <a:latin typeface="標楷體" panose="03000509000000000000" pitchFamily="65" charset="-120"/>
                <a:ea typeface="標楷體" panose="03000509000000000000" pitchFamily="65" charset="-120"/>
              </a:rPr>
              <a:t>(radial deviation)</a:t>
            </a:r>
            <a:r>
              <a:rPr lang="zh-TW" altLang="en-US" sz="2400" dirty="0">
                <a:latin typeface="標楷體" panose="03000509000000000000" pitchFamily="65" charset="-120"/>
                <a:ea typeface="標楷體" panose="03000509000000000000" pitchFamily="65" charset="-120"/>
              </a:rPr>
              <a:t>動作</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測試者與患者作手腕背伸之抵抗。若在肱骨的外上髁產生疼痛感則為陽性反應。</a:t>
            </a:r>
            <a:endParaRPr lang="en-US" altLang="zh-TW" sz="2400" dirty="0">
              <a:latin typeface="標楷體" panose="03000509000000000000" pitchFamily="65" charset="-120"/>
              <a:ea typeface="標楷體" panose="03000509000000000000" pitchFamily="65" charset="-120"/>
            </a:endParaRPr>
          </a:p>
          <a:p>
            <a:endParaRPr lang="zh-TW" altLang="en-US" dirty="0"/>
          </a:p>
        </p:txBody>
      </p:sp>
      <p:pic>
        <p:nvPicPr>
          <p:cNvPr id="5" name="圖片 4">
            <a:extLst>
              <a:ext uri="{FF2B5EF4-FFF2-40B4-BE49-F238E27FC236}">
                <a16:creationId xmlns:a16="http://schemas.microsoft.com/office/drawing/2014/main" id="{7E043298-3DEE-4EA8-A4BC-08FE696B4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846999"/>
            <a:ext cx="3960440" cy="2541283"/>
          </a:xfrm>
          <a:prstGeom prst="rect">
            <a:avLst/>
          </a:prstGeom>
        </p:spPr>
      </p:pic>
    </p:spTree>
    <p:extLst>
      <p:ext uri="{BB962C8B-B14F-4D97-AF65-F5344CB8AC3E}">
        <p14:creationId xmlns:p14="http://schemas.microsoft.com/office/powerpoint/2010/main" val="49143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273F45B0-F6F3-4FAA-9194-CEFDD474AD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764704"/>
            <a:ext cx="5578550" cy="5054249"/>
          </a:xfrm>
        </p:spPr>
      </p:pic>
    </p:spTree>
    <p:extLst>
      <p:ext uri="{BB962C8B-B14F-4D97-AF65-F5344CB8AC3E}">
        <p14:creationId xmlns:p14="http://schemas.microsoft.com/office/powerpoint/2010/main" val="3142215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2499" y="476672"/>
            <a:ext cx="6986737" cy="731168"/>
          </a:xfrm>
        </p:spPr>
        <p:txBody>
          <a:bodyPr/>
          <a:lstStyle/>
          <a:p>
            <a:pPr algn="ctr"/>
            <a:r>
              <a:rPr lang="zh-TW" altLang="en-US" dirty="0">
                <a:latin typeface="標楷體" panose="03000509000000000000" pitchFamily="65" charset="-120"/>
                <a:ea typeface="標楷體" panose="03000509000000000000" pitchFamily="65" charset="-120"/>
              </a:rPr>
              <a:t>治療</a:t>
            </a:r>
          </a:p>
        </p:txBody>
      </p:sp>
      <p:sp>
        <p:nvSpPr>
          <p:cNvPr id="3" name="內容版面配置區 2"/>
          <p:cNvSpPr>
            <a:spLocks noGrp="1"/>
          </p:cNvSpPr>
          <p:nvPr>
            <p:ph idx="1"/>
          </p:nvPr>
        </p:nvSpPr>
        <p:spPr>
          <a:xfrm>
            <a:off x="467544" y="1344597"/>
            <a:ext cx="4155524" cy="5036731"/>
          </a:xfrm>
        </p:spPr>
        <p:txBody>
          <a:bodyPr>
            <a:normAutofit/>
          </a:bodyPr>
          <a:lstStyle/>
          <a:p>
            <a:r>
              <a:rPr lang="zh-TW" altLang="en-US" sz="2400" dirty="0">
                <a:latin typeface="標楷體" panose="03000509000000000000" pitchFamily="65" charset="-120"/>
                <a:ea typeface="標楷體" panose="03000509000000000000" pitchFamily="65" charset="-120"/>
              </a:rPr>
              <a:t>自我按摩、彈撥手法</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牽拉治療</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可針肘骨翏、曲池、手三里、合谷及阿是等穴</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配上局部關節整復、手肘手腕復位</a:t>
            </a:r>
          </a:p>
        </p:txBody>
      </p:sp>
    </p:spTree>
    <p:extLst>
      <p:ext uri="{BB962C8B-B14F-4D97-AF65-F5344CB8AC3E}">
        <p14:creationId xmlns:p14="http://schemas.microsoft.com/office/powerpoint/2010/main" val="3388906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274769" cy="1019200"/>
          </a:xfrm>
        </p:spPr>
        <p:txBody>
          <a:bodyPr/>
          <a:lstStyle/>
          <a:p>
            <a:pPr algn="ctr"/>
            <a:r>
              <a:rPr lang="zh-TW" altLang="en-US" dirty="0">
                <a:latin typeface="標楷體" panose="03000509000000000000" pitchFamily="65" charset="-120"/>
                <a:ea typeface="標楷體" panose="03000509000000000000" pitchFamily="65" charset="-120"/>
              </a:rPr>
              <a:t>高爾夫球肘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肱骨內上髁炎</a:t>
            </a:r>
            <a:endParaRPr lang="zh-TW" altLang="en-US" dirty="0"/>
          </a:p>
        </p:txBody>
      </p:sp>
      <p:sp>
        <p:nvSpPr>
          <p:cNvPr id="3" name="內容版面配置區 2"/>
          <p:cNvSpPr>
            <a:spLocks noGrp="1"/>
          </p:cNvSpPr>
          <p:nvPr>
            <p:ph idx="1"/>
          </p:nvPr>
        </p:nvSpPr>
        <p:spPr/>
        <p:txBody>
          <a:bodyPr/>
          <a:lstStyle/>
          <a:p>
            <a:pPr>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過度使用</a:t>
            </a:r>
            <a:r>
              <a:rPr lang="zh-TW" altLang="en-US" sz="2400" dirty="0">
                <a:solidFill>
                  <a:srgbClr val="FF0000"/>
                </a:solidFill>
                <a:latin typeface="標楷體" panose="03000509000000000000" pitchFamily="65" charset="-120"/>
                <a:ea typeface="標楷體" panose="03000509000000000000" pitchFamily="65" charset="-120"/>
              </a:rPr>
              <a:t>屈肌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屈腕、屈指、旋內前臂</a:t>
            </a:r>
            <a:r>
              <a:rPr lang="en-US" altLang="zh-TW" sz="2400" dirty="0">
                <a:latin typeface="標楷體" panose="03000509000000000000" pitchFamily="65" charset="-120"/>
                <a:ea typeface="標楷體" panose="03000509000000000000" pitchFamily="65" charset="-120"/>
              </a:rPr>
              <a:t>)</a:t>
            </a:r>
          </a:p>
          <a:p>
            <a:pPr>
              <a:buFont typeface="Wingdings 3" panose="05040102010807070707" pitchFamily="18" charset="2"/>
              <a:buChar char="u"/>
            </a:pPr>
            <a:r>
              <a:rPr lang="zh-TW" altLang="en-US" sz="2400" dirty="0">
                <a:latin typeface="標楷體" panose="03000509000000000000" pitchFamily="65" charset="-120"/>
                <a:ea typeface="標楷體" panose="03000509000000000000" pitchFamily="65" charset="-120"/>
              </a:rPr>
              <a:t>表現：</a:t>
            </a:r>
            <a:endParaRPr lang="en-US" altLang="zh-TW" sz="2400" dirty="0">
              <a:latin typeface="標楷體" panose="03000509000000000000" pitchFamily="65" charset="-120"/>
              <a:ea typeface="標楷體" panose="03000509000000000000" pitchFamily="65" charset="-120"/>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肘內側痠脹不適</a:t>
            </a:r>
            <a:r>
              <a:rPr lang="en-US" altLang="zh-TW" sz="2000" dirty="0">
                <a:latin typeface="標楷體" panose="03000509000000000000" pitchFamily="65" charset="-120"/>
                <a:ea typeface="標楷體" panose="03000509000000000000" pitchFamily="65" charset="-120"/>
                <a:sym typeface="Wingdings" panose="05000000000000000000" pitchFamily="2" charset="2"/>
              </a:rPr>
              <a:t></a:t>
            </a:r>
            <a:r>
              <a:rPr lang="zh-TW" altLang="en-US" sz="2000" dirty="0">
                <a:latin typeface="標楷體" panose="03000509000000000000" pitchFamily="65" charset="-120"/>
                <a:ea typeface="標楷體" panose="03000509000000000000" pitchFamily="65" charset="-120"/>
                <a:sym typeface="Wingdings" panose="05000000000000000000" pitchFamily="2" charset="2"/>
              </a:rPr>
              <a:t>後變輕微疼痛</a:t>
            </a:r>
            <a:endParaRPr lang="en-US" altLang="zh-TW" sz="2000" dirty="0">
              <a:latin typeface="標楷體" panose="03000509000000000000" pitchFamily="65" charset="-120"/>
              <a:ea typeface="標楷體" panose="03000509000000000000" pitchFamily="65" charset="-120"/>
              <a:sym typeface="Wingdings" panose="05000000000000000000" pitchFamily="2" charset="2"/>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sym typeface="Wingdings" panose="05000000000000000000" pitchFamily="2" charset="2"/>
              </a:rPr>
              <a:t>工作時加重，休息緩解</a:t>
            </a:r>
            <a:endParaRPr lang="en-US" altLang="zh-TW" sz="2000" dirty="0">
              <a:latin typeface="標楷體" panose="03000509000000000000" pitchFamily="65" charset="-120"/>
              <a:ea typeface="標楷體" panose="03000509000000000000" pitchFamily="65" charset="-120"/>
              <a:sym typeface="Wingdings" panose="05000000000000000000" pitchFamily="2" charset="2"/>
            </a:endParaRPr>
          </a:p>
          <a:p>
            <a:pPr lvl="1">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sym typeface="Wingdings" panose="05000000000000000000" pitchFamily="2" charset="2"/>
              </a:rPr>
              <a:t>有明顯壓痛</a:t>
            </a:r>
            <a:endParaRPr lang="en-US" altLang="zh-TW" sz="2000" dirty="0">
              <a:latin typeface="標楷體" panose="03000509000000000000" pitchFamily="65" charset="-120"/>
              <a:ea typeface="標楷體" panose="03000509000000000000" pitchFamily="65" charset="-120"/>
              <a:sym typeface="Wingdings" panose="05000000000000000000" pitchFamily="2" charset="2"/>
            </a:endParaRPr>
          </a:p>
          <a:p>
            <a:pPr>
              <a:buFont typeface="Wingdings 3" panose="05040102010807070707" pitchFamily="18" charset="2"/>
              <a:buChar char="u"/>
            </a:pPr>
            <a:endParaRPr lang="en-US" altLang="zh-TW"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zh-TW" altLang="en-US" dirty="0"/>
          </a:p>
        </p:txBody>
      </p:sp>
    </p:spTree>
    <p:extLst>
      <p:ext uri="{BB962C8B-B14F-4D97-AF65-F5344CB8AC3E}">
        <p14:creationId xmlns:p14="http://schemas.microsoft.com/office/powerpoint/2010/main" val="1724075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770713" cy="803176"/>
          </a:xfrm>
        </p:spPr>
        <p:txBody>
          <a:bodyPr/>
          <a:lstStyle/>
          <a:p>
            <a:pPr algn="ctr"/>
            <a:r>
              <a:rPr lang="zh-TW" altLang="en-US" dirty="0">
                <a:latin typeface="標楷體" panose="03000509000000000000" pitchFamily="65" charset="-120"/>
                <a:ea typeface="標楷體" panose="03000509000000000000" pitchFamily="65" charset="-120"/>
              </a:rPr>
              <a:t>高爾夫球肘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肱骨內上髁炎</a:t>
            </a:r>
            <a:endParaRPr lang="zh-TW" altLang="en-US" dirty="0"/>
          </a:p>
        </p:txBody>
      </p:sp>
      <p:sp>
        <p:nvSpPr>
          <p:cNvPr id="3" name="內容版面配置區 2"/>
          <p:cNvSpPr>
            <a:spLocks noGrp="1"/>
          </p:cNvSpPr>
          <p:nvPr>
            <p:ph idx="1"/>
          </p:nvPr>
        </p:nvSpPr>
        <p:spPr/>
        <p:txBody>
          <a:bodyPr/>
          <a:lstStyle/>
          <a:p>
            <a:pPr>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旋前圓肌</a:t>
            </a: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橈側屈腕肌</a:t>
            </a: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掌長肌</a:t>
            </a: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r>
              <a:rPr lang="zh-TW" altLang="en-US" sz="2000" dirty="0">
                <a:latin typeface="標楷體" panose="03000509000000000000" pitchFamily="65" charset="-120"/>
                <a:ea typeface="標楷體" panose="03000509000000000000" pitchFamily="65" charset="-120"/>
              </a:rPr>
              <a:t>尺側屈腕肌</a:t>
            </a:r>
            <a:endParaRPr lang="en-US" altLang="zh-TW" sz="20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en-US" altLang="zh-TW" sz="2400" dirty="0">
              <a:latin typeface="標楷體" panose="03000509000000000000" pitchFamily="65" charset="-120"/>
              <a:ea typeface="標楷體" panose="03000509000000000000" pitchFamily="65" charset="-120"/>
            </a:endParaRPr>
          </a:p>
          <a:p>
            <a:pPr>
              <a:buFont typeface="Wingdings 3" panose="05040102010807070707" pitchFamily="18" charset="2"/>
              <a:buChar char="u"/>
            </a:pP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88" y="4365104"/>
            <a:ext cx="3573126" cy="2083606"/>
          </a:xfrm>
          <a:prstGeom prst="rect">
            <a:avLst/>
          </a:prstGeom>
        </p:spPr>
      </p:pic>
      <p:pic>
        <p:nvPicPr>
          <p:cNvPr id="1026" name="Picture 2">
            <a:extLst>
              <a:ext uri="{FF2B5EF4-FFF2-40B4-BE49-F238E27FC236}">
                <a16:creationId xmlns:a16="http://schemas.microsoft.com/office/drawing/2014/main" id="{82259D12-3175-41BD-B931-49792762D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40768"/>
            <a:ext cx="3712142" cy="524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8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7121" y="549755"/>
            <a:ext cx="6347713" cy="792088"/>
          </a:xfrm>
        </p:spPr>
        <p:txBody>
          <a:bodyPr/>
          <a:lstStyle/>
          <a:p>
            <a:pPr algn="ctr"/>
            <a:r>
              <a:rPr lang="zh-TW" altLang="en-US" dirty="0">
                <a:latin typeface="標楷體" panose="03000509000000000000" pitchFamily="65" charset="-120"/>
                <a:ea typeface="標楷體" panose="03000509000000000000" pitchFamily="65" charset="-120"/>
              </a:rPr>
              <a:t>理學檢查</a:t>
            </a:r>
            <a:endParaRPr lang="zh-TW" altLang="en-US" dirty="0"/>
          </a:p>
        </p:txBody>
      </p:sp>
      <p:sp>
        <p:nvSpPr>
          <p:cNvPr id="3" name="內容版面配置區 2"/>
          <p:cNvSpPr>
            <a:spLocks noGrp="1"/>
          </p:cNvSpPr>
          <p:nvPr>
            <p:ph idx="1"/>
          </p:nvPr>
        </p:nvSpPr>
        <p:spPr>
          <a:xfrm>
            <a:off x="609598" y="1700808"/>
            <a:ext cx="7202761" cy="4340555"/>
          </a:xfrm>
        </p:spPr>
        <p:txBody>
          <a:bodyPr/>
          <a:lstStyle/>
          <a:p>
            <a:r>
              <a:rPr lang="en-US" altLang="zh-TW" sz="2400" dirty="0">
                <a:latin typeface="標楷體" panose="03000509000000000000" pitchFamily="65" charset="-120"/>
                <a:ea typeface="標楷體" panose="03000509000000000000" pitchFamily="65" charset="-120"/>
                <a:hlinkClick r:id="rId2"/>
              </a:rPr>
              <a:t>Cozen’s test reverse</a:t>
            </a:r>
            <a:endParaRPr lang="en-US" altLang="zh-TW" sz="2400" dirty="0">
              <a:latin typeface="標楷體" panose="03000509000000000000" pitchFamily="65" charset="-120"/>
              <a:ea typeface="標楷體" panose="03000509000000000000" pitchFamily="65" charset="-120"/>
            </a:endParaRPr>
          </a:p>
          <a:p>
            <a:endParaRPr lang="zh-TW" altLang="en-US" dirty="0"/>
          </a:p>
        </p:txBody>
      </p:sp>
      <p:pic>
        <p:nvPicPr>
          <p:cNvPr id="5" name="圖片 4">
            <a:extLst>
              <a:ext uri="{FF2B5EF4-FFF2-40B4-BE49-F238E27FC236}">
                <a16:creationId xmlns:a16="http://schemas.microsoft.com/office/drawing/2014/main" id="{2C591177-69F8-4CE7-AB67-1DCA9EFEB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418739"/>
            <a:ext cx="2794468" cy="3599415"/>
          </a:xfrm>
          <a:prstGeom prst="rect">
            <a:avLst/>
          </a:prstGeom>
        </p:spPr>
      </p:pic>
    </p:spTree>
    <p:extLst>
      <p:ext uri="{BB962C8B-B14F-4D97-AF65-F5344CB8AC3E}">
        <p14:creationId xmlns:p14="http://schemas.microsoft.com/office/powerpoint/2010/main" val="1825481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7346777" cy="875184"/>
          </a:xfrm>
        </p:spPr>
        <p:txBody>
          <a:bodyPr/>
          <a:lstStyle/>
          <a:p>
            <a:pPr algn="ctr"/>
            <a:r>
              <a:rPr lang="zh-TW" altLang="en-US" dirty="0">
                <a:latin typeface="標楷體" panose="03000509000000000000" pitchFamily="65" charset="-120"/>
                <a:ea typeface="標楷體" panose="03000509000000000000" pitchFamily="65" charset="-120"/>
              </a:rPr>
              <a:t>治療</a:t>
            </a:r>
          </a:p>
        </p:txBody>
      </p:sp>
      <p:sp>
        <p:nvSpPr>
          <p:cNvPr id="3" name="內容版面配置區 2"/>
          <p:cNvSpPr>
            <a:spLocks noGrp="1"/>
          </p:cNvSpPr>
          <p:nvPr>
            <p:ph idx="1"/>
          </p:nvPr>
        </p:nvSpPr>
        <p:spPr>
          <a:xfrm>
            <a:off x="609598" y="1700808"/>
            <a:ext cx="7058745" cy="4340555"/>
          </a:xfrm>
        </p:spPr>
        <p:txBody>
          <a:bodyPr>
            <a:normAutofit/>
          </a:bodyPr>
          <a:lstStyle/>
          <a:p>
            <a:r>
              <a:rPr lang="zh-TW" altLang="en-US" sz="2400" dirty="0">
                <a:latin typeface="標楷體" panose="03000509000000000000" pitchFamily="65" charset="-120"/>
                <a:ea typeface="標楷體" panose="03000509000000000000" pitchFamily="65" charset="-120"/>
              </a:rPr>
              <a:t>可針灸手腕屈曲肌群的激痛點，如旋前圓肌附近</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曲澤、少海</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，或是前臂內側中間上三分之一的位置</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局部關節整復</a:t>
            </a:r>
          </a:p>
        </p:txBody>
      </p:sp>
      <p:pic>
        <p:nvPicPr>
          <p:cNvPr id="1026" name="Picture 2">
            <a:extLst>
              <a:ext uri="{FF2B5EF4-FFF2-40B4-BE49-F238E27FC236}">
                <a16:creationId xmlns:a16="http://schemas.microsoft.com/office/drawing/2014/main" id="{83768A3E-D5DB-45C9-9884-63B8066F4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418" y="3429000"/>
            <a:ext cx="5581163" cy="318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50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FEADCF-3715-46F2-817E-9142EBEDC985}"/>
              </a:ext>
            </a:extLst>
          </p:cNvPr>
          <p:cNvSpPr>
            <a:spLocks noGrp="1"/>
          </p:cNvSpPr>
          <p:nvPr>
            <p:ph type="title"/>
          </p:nvPr>
        </p:nvSpPr>
        <p:spPr>
          <a:xfrm>
            <a:off x="1187624" y="2780928"/>
            <a:ext cx="6347713" cy="803176"/>
          </a:xfrm>
        </p:spPr>
        <p:txBody>
          <a:bodyPr/>
          <a:lstStyle/>
          <a:p>
            <a:pPr algn="ctr"/>
            <a:r>
              <a:rPr lang="zh-TW" altLang="en-US" dirty="0">
                <a:latin typeface="標楷體" panose="03000509000000000000" pitchFamily="65" charset="-120"/>
                <a:ea typeface="標楷體" panose="03000509000000000000" pitchFamily="65" charset="-120"/>
              </a:rPr>
              <a:t>感謝聆聽</a:t>
            </a:r>
          </a:p>
        </p:txBody>
      </p:sp>
    </p:spTree>
    <p:extLst>
      <p:ext uri="{BB962C8B-B14F-4D97-AF65-F5344CB8AC3E}">
        <p14:creationId xmlns:p14="http://schemas.microsoft.com/office/powerpoint/2010/main" val="46090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620688"/>
            <a:ext cx="7490793" cy="803176"/>
          </a:xfrm>
        </p:spPr>
        <p:txBody>
          <a:bodyPr/>
          <a:lstStyle/>
          <a:p>
            <a:pPr algn="ctr"/>
            <a:r>
              <a:rPr lang="zh-TW" altLang="en-US" dirty="0">
                <a:latin typeface="標楷體" panose="03000509000000000000" pitchFamily="65" charset="-120"/>
                <a:ea typeface="標楷體" panose="03000509000000000000" pitchFamily="65" charset="-120"/>
              </a:rPr>
              <a:t>常見病症</a:t>
            </a:r>
          </a:p>
        </p:txBody>
      </p:sp>
      <p:sp>
        <p:nvSpPr>
          <p:cNvPr id="3" name="內容版面配置區 2"/>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肩關節周圍炎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五十肩</a:t>
            </a:r>
            <a:r>
              <a:rPr lang="en-US" altLang="zh-TW" sz="2400"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Frozen shoulder</a:t>
            </a:r>
          </a:p>
          <a:p>
            <a:r>
              <a:rPr lang="zh-TW" altLang="en-US" sz="2400" dirty="0">
                <a:latin typeface="標楷體" panose="03000509000000000000" pitchFamily="65" charset="-120"/>
                <a:ea typeface="標楷體" panose="03000509000000000000" pitchFamily="65" charset="-120"/>
              </a:rPr>
              <a:t>旋轉肌腱破裂</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夾擊症候群</a:t>
            </a:r>
            <a:r>
              <a:rPr lang="en-US" altLang="zh-TW" sz="2400" b="1" dirty="0">
                <a:latin typeface="標楷體" panose="03000509000000000000" pitchFamily="65" charset="-120"/>
                <a:ea typeface="標楷體" panose="03000509000000000000" pitchFamily="65" charset="-120"/>
              </a:rPr>
              <a:t>Impingement syndrome</a:t>
            </a:r>
          </a:p>
          <a:p>
            <a:r>
              <a:rPr lang="zh-TW" altLang="en-US" sz="2400" dirty="0">
                <a:latin typeface="標楷體" panose="03000509000000000000" pitchFamily="65" charset="-120"/>
                <a:ea typeface="標楷體" panose="03000509000000000000" pitchFamily="65" charset="-120"/>
              </a:rPr>
              <a:t>肱二頭肌腱疾患</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肩脫位</a:t>
            </a:r>
          </a:p>
        </p:txBody>
      </p:sp>
    </p:spTree>
    <p:extLst>
      <p:ext uri="{BB962C8B-B14F-4D97-AF65-F5344CB8AC3E}">
        <p14:creationId xmlns:p14="http://schemas.microsoft.com/office/powerpoint/2010/main" val="202208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332656"/>
            <a:ext cx="6842721" cy="731168"/>
          </a:xfrm>
        </p:spPr>
        <p:txBody>
          <a:bodyPr/>
          <a:lstStyle/>
          <a:p>
            <a:pPr algn="ctr"/>
            <a:r>
              <a:rPr lang="zh-TW" altLang="en-US" dirty="0">
                <a:latin typeface="標楷體" panose="03000509000000000000" pitchFamily="65" charset="-120"/>
                <a:ea typeface="標楷體" panose="03000509000000000000" pitchFamily="65" charset="-120"/>
              </a:rPr>
              <a:t>五十肩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肩關節周圍炎</a:t>
            </a:r>
            <a:r>
              <a:rPr lang="en-US" altLang="zh-TW" dirty="0">
                <a:latin typeface="標楷體" panose="03000509000000000000" pitchFamily="65" charset="-120"/>
                <a:ea typeface="標楷體" panose="03000509000000000000" pitchFamily="65" charset="-120"/>
              </a:rPr>
              <a:t>)</a:t>
            </a:r>
            <a:endParaRPr lang="zh-TW" altLang="en-US" dirty="0"/>
          </a:p>
        </p:txBody>
      </p:sp>
      <p:sp>
        <p:nvSpPr>
          <p:cNvPr id="3" name="內容版面配置區 2"/>
          <p:cNvSpPr>
            <a:spLocks noGrp="1"/>
          </p:cNvSpPr>
          <p:nvPr>
            <p:ph idx="1"/>
          </p:nvPr>
        </p:nvSpPr>
        <p:spPr>
          <a:xfrm>
            <a:off x="467544" y="1340768"/>
            <a:ext cx="7992888" cy="4968552"/>
          </a:xfrm>
        </p:spPr>
        <p:txBody>
          <a:bodyPr>
            <a:normAutofit/>
          </a:bodyPr>
          <a:lstStyle/>
          <a:p>
            <a:r>
              <a:rPr lang="zh-TW" altLang="en-US" sz="2400" dirty="0">
                <a:latin typeface="標楷體" panose="03000509000000000000" pitchFamily="65" charset="-120"/>
                <a:ea typeface="標楷體" panose="03000509000000000000" pitchFamily="65" charset="-120"/>
              </a:rPr>
              <a:t>常發生在</a:t>
            </a:r>
            <a:r>
              <a:rPr lang="en-US" altLang="zh-TW" sz="2400" dirty="0">
                <a:solidFill>
                  <a:srgbClr val="FF0000"/>
                </a:solidFill>
                <a:latin typeface="標楷體" panose="03000509000000000000" pitchFamily="65" charset="-120"/>
                <a:ea typeface="標楷體" panose="03000509000000000000" pitchFamily="65" charset="-120"/>
              </a:rPr>
              <a:t>40-60</a:t>
            </a:r>
            <a:r>
              <a:rPr lang="zh-TW" altLang="en-US" sz="2400" dirty="0">
                <a:solidFill>
                  <a:srgbClr val="FF0000"/>
                </a:solidFill>
                <a:latin typeface="標楷體" panose="03000509000000000000" pitchFamily="65" charset="-120"/>
                <a:ea typeface="標楷體" panose="03000509000000000000" pitchFamily="65" charset="-120"/>
              </a:rPr>
              <a:t>歲，女性較多</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別名：冰凍肩、漏肩風、肩凝症</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肩部關節囊和關節周圍組織損傷、發炎</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病因：自發或外傷後引起</a:t>
            </a:r>
            <a:endParaRPr lang="en-US" altLang="zh-TW" sz="24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風寒濕外襲</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長期勞損，肌肉肌腱慢性發炎</a:t>
            </a:r>
            <a:endParaRPr lang="en-US" altLang="zh-TW" sz="2000" dirty="0">
              <a:latin typeface="標楷體" panose="03000509000000000000" pitchFamily="65" charset="-120"/>
              <a:ea typeface="標楷體" panose="03000509000000000000" pitchFamily="65" charset="-120"/>
            </a:endParaRPr>
          </a:p>
          <a:p>
            <a:pPr lvl="1"/>
            <a:r>
              <a:rPr lang="zh-TW" altLang="en-US" sz="2000" dirty="0">
                <a:solidFill>
                  <a:srgbClr val="FF0000"/>
                </a:solidFill>
                <a:latin typeface="標楷體" panose="03000509000000000000" pitchFamily="65" charset="-120"/>
                <a:ea typeface="標楷體" panose="03000509000000000000" pitchFamily="65" charset="-120"/>
              </a:rPr>
              <a:t>長時間的固定不動</a:t>
            </a:r>
            <a:r>
              <a:rPr lang="zh-TW" altLang="en-US" sz="2000" dirty="0">
                <a:latin typeface="標楷體" panose="03000509000000000000" pitchFamily="65" charset="-120"/>
                <a:ea typeface="標楷體" panose="03000509000000000000" pitchFamily="65" charset="-120"/>
              </a:rPr>
              <a:t>有關 </a:t>
            </a:r>
            <a:r>
              <a:rPr lang="en-US" altLang="zh-TW" sz="2000" dirty="0">
                <a:latin typeface="標楷體" panose="03000509000000000000" pitchFamily="65" charset="-120"/>
                <a:ea typeface="標楷體" panose="03000509000000000000" pitchFamily="65" charset="-120"/>
              </a:rPr>
              <a:t>ex.</a:t>
            </a:r>
            <a:r>
              <a:rPr lang="zh-TW" altLang="en-US" sz="2000" dirty="0">
                <a:latin typeface="標楷體" panose="03000509000000000000" pitchFamily="65" charset="-120"/>
                <a:ea typeface="標楷體" panose="03000509000000000000" pitchFamily="65" charset="-120"/>
              </a:rPr>
              <a:t>打石膏、手術後等</a:t>
            </a:r>
            <a:endParaRPr lang="en-US" altLang="zh-TW"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0717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98B4AD3-D44F-48B8-A74A-37326F215617}"/>
              </a:ext>
            </a:extLst>
          </p:cNvPr>
          <p:cNvSpPr>
            <a:spLocks noGrp="1"/>
          </p:cNvSpPr>
          <p:nvPr>
            <p:ph idx="1"/>
          </p:nvPr>
        </p:nvSpPr>
        <p:spPr>
          <a:xfrm>
            <a:off x="609599" y="1340768"/>
            <a:ext cx="7204722" cy="4700595"/>
          </a:xfrm>
        </p:spPr>
        <p:txBody>
          <a:bodyPr/>
          <a:lstStyle/>
          <a:p>
            <a:r>
              <a:rPr lang="zh-TW" altLang="en-US" sz="2800" dirty="0">
                <a:latin typeface="標楷體" panose="03000509000000000000" pitchFamily="65" charset="-120"/>
                <a:ea typeface="標楷體" panose="03000509000000000000" pitchFamily="65" charset="-120"/>
              </a:rPr>
              <a:t>臨床表現：</a:t>
            </a:r>
            <a:endParaRPr lang="en-US" altLang="zh-TW" sz="28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肩部</a:t>
            </a:r>
            <a:r>
              <a:rPr lang="zh-TW" altLang="en-US" sz="2400" dirty="0">
                <a:solidFill>
                  <a:srgbClr val="FF0000"/>
                </a:solidFill>
                <a:latin typeface="標楷體" panose="03000509000000000000" pitchFamily="65" charset="-120"/>
                <a:ea typeface="標楷體" panose="03000509000000000000" pitchFamily="65" charset="-120"/>
              </a:rPr>
              <a:t>廣泛性疼痛</a:t>
            </a:r>
            <a:endParaRPr lang="en-US" altLang="zh-TW" sz="2400" dirty="0">
              <a:solidFill>
                <a:srgbClr val="FF0000"/>
              </a:solidFill>
              <a:latin typeface="標楷體" panose="03000509000000000000" pitchFamily="65" charset="-120"/>
              <a:ea typeface="標楷體" panose="03000509000000000000" pitchFamily="65" charset="-120"/>
            </a:endParaRPr>
          </a:p>
          <a:p>
            <a:pPr lvl="1"/>
            <a:r>
              <a:rPr lang="zh-TW" altLang="en-US" sz="2400" dirty="0">
                <a:solidFill>
                  <a:srgbClr val="FF0000"/>
                </a:solidFill>
                <a:latin typeface="標楷體" panose="03000509000000000000" pitchFamily="65" charset="-120"/>
                <a:ea typeface="標楷體" panose="03000509000000000000" pitchFamily="65" charset="-120"/>
              </a:rPr>
              <a:t>主動、被動</a:t>
            </a:r>
            <a:r>
              <a:rPr lang="zh-TW" altLang="en-US" sz="2400" dirty="0">
                <a:latin typeface="標楷體" panose="03000509000000000000" pitchFamily="65" charset="-120"/>
                <a:ea typeface="標楷體" panose="03000509000000000000" pitchFamily="65" charset="-120"/>
              </a:rPr>
              <a:t>動作受限 </a:t>
            </a:r>
            <a:r>
              <a:rPr lang="en-US" altLang="zh-TW" sz="2400" dirty="0">
                <a:latin typeface="標楷體" panose="03000509000000000000" pitchFamily="65" charset="-120"/>
                <a:ea typeface="標楷體" panose="03000509000000000000" pitchFamily="65" charset="-120"/>
              </a:rPr>
              <a:t>ex.</a:t>
            </a:r>
            <a:r>
              <a:rPr lang="zh-TW" altLang="en-US" sz="2400" dirty="0">
                <a:latin typeface="標楷體" panose="03000509000000000000" pitchFamily="65" charset="-120"/>
                <a:ea typeface="標楷體" panose="03000509000000000000" pitchFamily="65" charset="-120"/>
              </a:rPr>
              <a:t>穿脫衣服、梳頭</a:t>
            </a:r>
            <a:endParaRPr lang="en-US" altLang="zh-TW" sz="24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夜間加重，嚴重時半夜會因疼痛而醒過來</a:t>
            </a:r>
            <a:endParaRPr lang="en-US" altLang="zh-TW" sz="24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患者不敢活動手臂，容易使肩關節沾黏、慢性發炎</a:t>
            </a:r>
            <a:endParaRPr lang="en-US" altLang="zh-TW" sz="24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病程長者，肩部肌肉萎縮 </a:t>
            </a:r>
            <a:r>
              <a:rPr lang="en-US" altLang="zh-TW" sz="2400" dirty="0">
                <a:latin typeface="標楷體" panose="03000509000000000000" pitchFamily="65" charset="-120"/>
                <a:ea typeface="標楷體" panose="03000509000000000000" pitchFamily="65" charset="-120"/>
              </a:rPr>
              <a:t>ex.</a:t>
            </a:r>
            <a:r>
              <a:rPr lang="zh-TW" altLang="en-US" sz="2400" dirty="0">
                <a:latin typeface="標楷體" panose="03000509000000000000" pitchFamily="65" charset="-120"/>
                <a:ea typeface="標楷體" panose="03000509000000000000" pitchFamily="65" charset="-120"/>
              </a:rPr>
              <a:t>三角肌</a:t>
            </a:r>
          </a:p>
          <a:p>
            <a:endParaRPr lang="zh-TW" altLang="en-US" dirty="0"/>
          </a:p>
        </p:txBody>
      </p:sp>
      <p:sp>
        <p:nvSpPr>
          <p:cNvPr id="4" name="標題 1">
            <a:extLst>
              <a:ext uri="{FF2B5EF4-FFF2-40B4-BE49-F238E27FC236}">
                <a16:creationId xmlns:a16="http://schemas.microsoft.com/office/drawing/2014/main" id="{F24B8F84-8C03-4E8B-A30B-78406844EDB6}"/>
              </a:ext>
            </a:extLst>
          </p:cNvPr>
          <p:cNvSpPr txBox="1">
            <a:spLocks/>
          </p:cNvSpPr>
          <p:nvPr/>
        </p:nvSpPr>
        <p:spPr>
          <a:xfrm>
            <a:off x="971600" y="332656"/>
            <a:ext cx="6842721" cy="7311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a:latin typeface="標楷體" panose="03000509000000000000" pitchFamily="65" charset="-120"/>
                <a:ea typeface="標楷體" panose="03000509000000000000" pitchFamily="65" charset="-120"/>
              </a:rPr>
              <a:t>五十肩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肩關節周圍炎</a:t>
            </a:r>
            <a:r>
              <a:rPr lang="en-US" altLang="zh-TW" dirty="0">
                <a:latin typeface="標楷體" panose="03000509000000000000" pitchFamily="65" charset="-120"/>
                <a:ea typeface="標楷體" panose="03000509000000000000" pitchFamily="65" charset="-120"/>
              </a:rPr>
              <a:t>)</a:t>
            </a:r>
            <a:endParaRPr lang="zh-TW" altLang="en-US" dirty="0"/>
          </a:p>
        </p:txBody>
      </p:sp>
    </p:spTree>
    <p:extLst>
      <p:ext uri="{BB962C8B-B14F-4D97-AF65-F5344CB8AC3E}">
        <p14:creationId xmlns:p14="http://schemas.microsoft.com/office/powerpoint/2010/main" val="259662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599" y="1700808"/>
            <a:ext cx="7204722" cy="4340555"/>
          </a:xfrm>
        </p:spPr>
        <p:txBody>
          <a:bodyPr>
            <a:normAutofit fontScale="92500" lnSpcReduction="10000"/>
          </a:bodyPr>
          <a:lstStyle/>
          <a:p>
            <a:r>
              <a:rPr lang="zh-TW" altLang="en-US" sz="2600" dirty="0">
                <a:latin typeface="標楷體" panose="03000509000000000000" pitchFamily="65" charset="-120"/>
                <a:ea typeface="標楷體" panose="03000509000000000000" pitchFamily="65" charset="-120"/>
              </a:rPr>
              <a:t>病程：</a:t>
            </a:r>
            <a:endParaRPr lang="en-US" altLang="zh-TW" sz="26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第一階段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疼痛期</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肩關節</a:t>
            </a:r>
            <a:r>
              <a:rPr lang="zh-TW" altLang="en-US" sz="2400" dirty="0">
                <a:solidFill>
                  <a:srgbClr val="FF0000"/>
                </a:solidFill>
                <a:latin typeface="標楷體" panose="03000509000000000000" pitchFamily="65" charset="-120"/>
                <a:ea typeface="標楷體" panose="03000509000000000000" pitchFamily="65" charset="-120"/>
              </a:rPr>
              <a:t>疼痛發作，夜間尤甚</a:t>
            </a:r>
            <a:r>
              <a:rPr lang="zh-TW" altLang="en-US" sz="2400" dirty="0">
                <a:latin typeface="標楷體" panose="03000509000000000000" pitchFamily="65" charset="-120"/>
                <a:ea typeface="標楷體" panose="03000509000000000000" pitchFamily="65" charset="-120"/>
              </a:rPr>
              <a:t>，與活動度有關，可感受到不適感放射至手臂；多數病患會將手臂置於內收與內旋的姿勢</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第二階段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逐漸僵硬</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休息時</a:t>
            </a:r>
            <a:r>
              <a:rPr lang="zh-TW" altLang="en-US" sz="2400" dirty="0">
                <a:solidFill>
                  <a:srgbClr val="FF0000"/>
                </a:solidFill>
                <a:latin typeface="標楷體" panose="03000509000000000000" pitchFamily="65" charset="-120"/>
                <a:ea typeface="標楷體" panose="03000509000000000000" pitchFamily="65" charset="-120"/>
              </a:rPr>
              <a:t>疼痛通常會減輕</a:t>
            </a:r>
            <a:r>
              <a:rPr lang="zh-TW" altLang="en-US" sz="2400" dirty="0">
                <a:latin typeface="標楷體" panose="03000509000000000000" pitchFamily="65" charset="-120"/>
                <a:ea typeface="標楷體" panose="03000509000000000000" pitchFamily="65" charset="-120"/>
              </a:rPr>
              <a:t>，各方向</a:t>
            </a:r>
            <a:r>
              <a:rPr lang="zh-TW" altLang="en-US" sz="2400" dirty="0">
                <a:solidFill>
                  <a:srgbClr val="FF0000"/>
                </a:solidFill>
                <a:latin typeface="標楷體" panose="03000509000000000000" pitchFamily="65" charset="-120"/>
                <a:ea typeface="標楷體" panose="03000509000000000000" pitchFamily="65" charset="-120"/>
              </a:rPr>
              <a:t>活動度受限</a:t>
            </a:r>
            <a:r>
              <a:rPr lang="zh-TW" altLang="en-US" sz="2400" dirty="0">
                <a:latin typeface="標楷體" panose="03000509000000000000" pitchFamily="65" charset="-120"/>
                <a:ea typeface="標楷體" panose="03000509000000000000" pitchFamily="65" charset="-120"/>
              </a:rPr>
              <a:t>，影響日常活動，如：抓背、梳頭</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第三階段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緩解期</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solidFill>
                  <a:srgbClr val="FF0000"/>
                </a:solidFill>
                <a:latin typeface="標楷體" panose="03000509000000000000" pitchFamily="65" charset="-120"/>
                <a:ea typeface="標楷體" panose="03000509000000000000" pitchFamily="65" charset="-120"/>
              </a:rPr>
              <a:t>逐漸恢復活動度</a:t>
            </a:r>
            <a:r>
              <a:rPr lang="zh-TW" altLang="en-US" sz="2400" dirty="0">
                <a:latin typeface="標楷體" panose="03000509000000000000" pitchFamily="65" charset="-120"/>
                <a:ea typeface="標楷體" panose="03000509000000000000" pitchFamily="65" charset="-120"/>
              </a:rPr>
              <a:t>，可積極治療，只要每天練習關節活動就可以加速復原。</a:t>
            </a:r>
          </a:p>
          <a:p>
            <a:pPr lvl="1"/>
            <a:endParaRPr lang="zh-TW" altLang="en-US" dirty="0">
              <a:latin typeface="標楷體" panose="03000509000000000000" pitchFamily="65" charset="-120"/>
              <a:ea typeface="標楷體" panose="03000509000000000000" pitchFamily="65" charset="-120"/>
            </a:endParaRPr>
          </a:p>
        </p:txBody>
      </p:sp>
      <p:sp>
        <p:nvSpPr>
          <p:cNvPr id="6" name="標題 1">
            <a:extLst>
              <a:ext uri="{FF2B5EF4-FFF2-40B4-BE49-F238E27FC236}">
                <a16:creationId xmlns:a16="http://schemas.microsoft.com/office/drawing/2014/main" id="{A5ADEBBC-6407-459E-A083-EFAAEFCBA35F}"/>
              </a:ext>
            </a:extLst>
          </p:cNvPr>
          <p:cNvSpPr txBox="1">
            <a:spLocks/>
          </p:cNvSpPr>
          <p:nvPr/>
        </p:nvSpPr>
        <p:spPr>
          <a:xfrm>
            <a:off x="971600" y="451053"/>
            <a:ext cx="6842721" cy="7311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a:latin typeface="標楷體" panose="03000509000000000000" pitchFamily="65" charset="-120"/>
                <a:ea typeface="標楷體" panose="03000509000000000000" pitchFamily="65" charset="-120"/>
              </a:rPr>
              <a:t>五十肩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肩關節周圍炎</a:t>
            </a:r>
            <a:r>
              <a:rPr lang="en-US" altLang="zh-TW" dirty="0">
                <a:latin typeface="標楷體" panose="03000509000000000000" pitchFamily="65" charset="-120"/>
                <a:ea typeface="標楷體" panose="03000509000000000000" pitchFamily="65" charset="-120"/>
              </a:rPr>
              <a:t>)</a:t>
            </a:r>
            <a:endParaRPr lang="zh-TW" altLang="en-US" dirty="0"/>
          </a:p>
        </p:txBody>
      </p:sp>
    </p:spTree>
    <p:extLst>
      <p:ext uri="{BB962C8B-B14F-4D97-AF65-F5344CB8AC3E}">
        <p14:creationId xmlns:p14="http://schemas.microsoft.com/office/powerpoint/2010/main" val="339030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25DB19-B1BE-48AB-AFC0-635BED2C0748}"/>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EA9528FF-7D37-45D4-A9F6-7B0AD4702C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609600"/>
            <a:ext cx="6836197" cy="5217329"/>
          </a:xfrm>
        </p:spPr>
      </p:pic>
    </p:spTree>
    <p:extLst>
      <p:ext uri="{BB962C8B-B14F-4D97-AF65-F5344CB8AC3E}">
        <p14:creationId xmlns:p14="http://schemas.microsoft.com/office/powerpoint/2010/main" val="3697444542"/>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1506</TotalTime>
  <Words>1938</Words>
  <Application>Microsoft Office PowerPoint</Application>
  <PresentationFormat>如螢幕大小 (4:3)</PresentationFormat>
  <Paragraphs>233</Paragraphs>
  <Slides>45</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45</vt:i4>
      </vt:variant>
    </vt:vector>
  </HeadingPairs>
  <TitlesOfParts>
    <vt:vector size="50" baseType="lpstr">
      <vt:lpstr>標楷體</vt:lpstr>
      <vt:lpstr>Arial</vt:lpstr>
      <vt:lpstr>Trebuchet MS</vt:lpstr>
      <vt:lpstr>Wingdings 3</vt:lpstr>
      <vt:lpstr>多面向</vt:lpstr>
      <vt:lpstr>傷科核心課程 上肢疾患-肩與肘</vt:lpstr>
      <vt:lpstr>肩關節</vt:lpstr>
      <vt:lpstr>解剖</vt:lpstr>
      <vt:lpstr>PowerPoint 簡報</vt:lpstr>
      <vt:lpstr>常見病症</vt:lpstr>
      <vt:lpstr>五十肩(肩關節周圍炎)</vt:lpstr>
      <vt:lpstr>PowerPoint 簡報</vt:lpstr>
      <vt:lpstr>PowerPoint 簡報</vt:lpstr>
      <vt:lpstr>PowerPoint 簡報</vt:lpstr>
      <vt:lpstr>PowerPoint 簡報</vt:lpstr>
      <vt:lpstr>PowerPoint 簡報</vt:lpstr>
      <vt:lpstr>旋轉肌腱撕裂(tear)</vt:lpstr>
      <vt:lpstr>旋轉肌腱撕裂(tear)</vt:lpstr>
      <vt:lpstr>棘上肌腱破裂 理學檢查</vt:lpstr>
      <vt:lpstr>肩夾擠症候群 Impingement syndrome</vt:lpstr>
      <vt:lpstr>PowerPoint 簡報</vt:lpstr>
      <vt:lpstr>肩夾擠症候群 painful Arc</vt:lpstr>
      <vt:lpstr>肩夾擠症候群 理學檢查</vt:lpstr>
      <vt:lpstr>PowerPoint 簡報</vt:lpstr>
      <vt:lpstr>肱二頭肌肌腱炎</vt:lpstr>
      <vt:lpstr>PowerPoint 簡報</vt:lpstr>
      <vt:lpstr>肩關節脫位</vt:lpstr>
      <vt:lpstr>肩關節脫位</vt:lpstr>
      <vt:lpstr>肩關節脫位 理學檢查</vt:lpstr>
      <vt:lpstr>肩關節前脫位</vt:lpstr>
      <vt:lpstr>肩關節前脫位</vt:lpstr>
      <vt:lpstr>肘關節 </vt:lpstr>
      <vt:lpstr>肘關節</vt:lpstr>
      <vt:lpstr>肘關節</vt:lpstr>
      <vt:lpstr>常見疾病</vt:lpstr>
      <vt:lpstr>肘關節脫位</vt:lpstr>
      <vt:lpstr>肘關節脫位</vt:lpstr>
      <vt:lpstr>小兒橈骨頭半脫位</vt:lpstr>
      <vt:lpstr>小兒橈骨頭半脫位</vt:lpstr>
      <vt:lpstr>小兒橈骨頭半脫位</vt:lpstr>
      <vt:lpstr>網球肘—肱骨外上髁炎</vt:lpstr>
      <vt:lpstr>網球肘—肱骨外上髁炎</vt:lpstr>
      <vt:lpstr>理學檢查</vt:lpstr>
      <vt:lpstr>理學檢查</vt:lpstr>
      <vt:lpstr>治療</vt:lpstr>
      <vt:lpstr>高爾夫球肘—肱骨內上髁炎</vt:lpstr>
      <vt:lpstr>高爾夫球肘—肱骨內上髁炎</vt:lpstr>
      <vt:lpstr>理學檢查</vt:lpstr>
      <vt:lpstr>治療</vt:lpstr>
      <vt:lpstr>感謝聆聽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宗翰 李</cp:lastModifiedBy>
  <cp:revision>345</cp:revision>
  <dcterms:created xsi:type="dcterms:W3CDTF">2008-04-17T02:15:40Z</dcterms:created>
  <dcterms:modified xsi:type="dcterms:W3CDTF">2021-08-23T01:45:56Z</dcterms:modified>
</cp:coreProperties>
</file>